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67" r:id="rId5"/>
  </p:sldIdLst>
  <p:sldSz cx="6858000" cy="9906000" type="A4"/>
  <p:notesSz cx="6735763" cy="9866313"/>
  <p:defaultTextStyle>
    <a:defPPr>
      <a:defRPr lang="ja-JP"/>
    </a:defPPr>
    <a:lvl1pPr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b="1"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b="1"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b="1"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b="1"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b="1" kern="1200">
        <a:solidFill>
          <a:schemeClr val="tx1"/>
        </a:solidFill>
        <a:latin typeface="Times New Roman" pitchFamily="18" charset="0"/>
        <a:ea typeface="ＭＳ Ｐゴシック" charset="-128"/>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FFFF99"/>
    <a:srgbClr val="00FF00"/>
    <a:srgbClr val="CC66FF"/>
    <a:srgbClr val="CC99FF"/>
    <a:srgbClr val="EEDDFF"/>
    <a:srgbClr val="009900"/>
    <a:srgbClr val="FF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206" autoAdjust="0"/>
    <p:restoredTop sz="90126" autoAdjust="0"/>
  </p:normalViewPr>
  <p:slideViewPr>
    <p:cSldViewPr snapToGrid="0" showGuides="1">
      <p:cViewPr>
        <p:scale>
          <a:sx n="100" d="100"/>
          <a:sy n="100" d="100"/>
        </p:scale>
        <p:origin x="-1872" y="-30"/>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6" tIns="45678" rIns="91356" bIns="45678" numCol="1" anchor="t" anchorCtr="0" compatLnSpc="1">
            <a:prstTxWarp prst="textNoShape">
              <a:avLst/>
            </a:prstTxWarp>
          </a:bodyPr>
          <a:lstStyle>
            <a:lvl1pPr defTabSz="913867">
              <a:defRPr sz="1200" b="0">
                <a:ea typeface="ＭＳ Ｐゴシック" pitchFamily="50" charset="-128"/>
              </a:defRPr>
            </a:lvl1pPr>
          </a:lstStyle>
          <a:p>
            <a:pPr>
              <a:defRPr/>
            </a:pPr>
            <a:endParaRPr lang="en-US" altLang="ja-JP"/>
          </a:p>
        </p:txBody>
      </p:sp>
      <p:sp>
        <p:nvSpPr>
          <p:cNvPr id="6147" name="Rectangle 3"/>
          <p:cNvSpPr>
            <a:spLocks noGrp="1" noChangeArrowheads="1"/>
          </p:cNvSpPr>
          <p:nvPr>
            <p:ph type="dt" sz="quarter" idx="1"/>
          </p:nvPr>
        </p:nvSpPr>
        <p:spPr bwMode="auto">
          <a:xfrm>
            <a:off x="381635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6" tIns="45678" rIns="91356" bIns="45678" numCol="1" anchor="t" anchorCtr="0" compatLnSpc="1">
            <a:prstTxWarp prst="textNoShape">
              <a:avLst/>
            </a:prstTxWarp>
          </a:bodyPr>
          <a:lstStyle>
            <a:lvl1pPr algn="r" defTabSz="913867">
              <a:defRPr sz="1200" b="0">
                <a:ea typeface="ＭＳ Ｐゴシック" pitchFamily="50" charset="-128"/>
              </a:defRPr>
            </a:lvl1pPr>
          </a:lstStyle>
          <a:p>
            <a:pPr>
              <a:defRPr/>
            </a:pPr>
            <a:endParaRPr lang="en-US" altLang="ja-JP"/>
          </a:p>
        </p:txBody>
      </p:sp>
      <p:sp>
        <p:nvSpPr>
          <p:cNvPr id="6148" name="Rectangle 4"/>
          <p:cNvSpPr>
            <a:spLocks noGrp="1" noChangeArrowheads="1"/>
          </p:cNvSpPr>
          <p:nvPr>
            <p:ph type="ftr" sz="quarter" idx="2"/>
          </p:nvPr>
        </p:nvSpPr>
        <p:spPr bwMode="auto">
          <a:xfrm>
            <a:off x="0" y="937260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6" tIns="45678" rIns="91356" bIns="45678" numCol="1" anchor="b" anchorCtr="0" compatLnSpc="1">
            <a:prstTxWarp prst="textNoShape">
              <a:avLst/>
            </a:prstTxWarp>
          </a:bodyPr>
          <a:lstStyle>
            <a:lvl1pPr defTabSz="913867">
              <a:defRPr sz="1200" b="0">
                <a:ea typeface="ＭＳ Ｐゴシック" pitchFamily="50" charset="-128"/>
              </a:defRPr>
            </a:lvl1pPr>
          </a:lstStyle>
          <a:p>
            <a:pPr>
              <a:defRPr/>
            </a:pPr>
            <a:endParaRPr lang="en-US" altLang="ja-JP"/>
          </a:p>
        </p:txBody>
      </p:sp>
      <p:sp>
        <p:nvSpPr>
          <p:cNvPr id="6149" name="Rectangle 5"/>
          <p:cNvSpPr>
            <a:spLocks noGrp="1" noChangeArrowheads="1"/>
          </p:cNvSpPr>
          <p:nvPr>
            <p:ph type="sldNum" sz="quarter" idx="3"/>
          </p:nvPr>
        </p:nvSpPr>
        <p:spPr bwMode="auto">
          <a:xfrm>
            <a:off x="3816350" y="937260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6" tIns="45678" rIns="91356" bIns="45678" numCol="1" anchor="b" anchorCtr="0" compatLnSpc="1">
            <a:prstTxWarp prst="textNoShape">
              <a:avLst/>
            </a:prstTxWarp>
          </a:bodyPr>
          <a:lstStyle>
            <a:lvl1pPr algn="r" defTabSz="913867">
              <a:defRPr sz="1200" b="0">
                <a:ea typeface="ＭＳ Ｐゴシック" pitchFamily="50" charset="-128"/>
              </a:defRPr>
            </a:lvl1pPr>
          </a:lstStyle>
          <a:p>
            <a:pPr>
              <a:defRPr/>
            </a:pPr>
            <a:fld id="{F852B3AD-740E-40EB-B688-6EFE708328A4}" type="slidenum">
              <a:rPr lang="en-US" altLang="ja-JP"/>
              <a:pPr>
                <a:defRPr/>
              </a:pPr>
              <a:t>‹#›</a:t>
            </a:fld>
            <a:endParaRPr lang="en-US" altLang="ja-JP"/>
          </a:p>
        </p:txBody>
      </p:sp>
    </p:spTree>
    <p:extLst>
      <p:ext uri="{BB962C8B-B14F-4D97-AF65-F5344CB8AC3E}">
        <p14:creationId xmlns:p14="http://schemas.microsoft.com/office/powerpoint/2010/main" val="2644752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lvl1pPr defTabSz="913867">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lvl1pPr algn="r" defTabSz="913867">
              <a:defRPr sz="1200">
                <a:ea typeface="ＭＳ Ｐゴシック" pitchFamily="50" charset="-128"/>
              </a:defRPr>
            </a:lvl1pPr>
          </a:lstStyle>
          <a:p>
            <a:pPr>
              <a:defRPr/>
            </a:pPr>
            <a:fld id="{8AC962C1-A97E-48EE-8611-3AF90C7B5CF8}" type="datetimeFigureOut">
              <a:rPr lang="ja-JP" altLang="en-US"/>
              <a:pPr>
                <a:defRPr/>
              </a:pPr>
              <a:t>2018/9/26</a:t>
            </a:fld>
            <a:endParaRPr lang="en-US" altLang="ja-JP"/>
          </a:p>
        </p:txBody>
      </p:sp>
      <p:sp>
        <p:nvSpPr>
          <p:cNvPr id="4" name="スライド イメージ プレースホルダ 3"/>
          <p:cNvSpPr>
            <a:spLocks noGrp="1" noRot="1" noChangeAspect="1"/>
          </p:cNvSpPr>
          <p:nvPr>
            <p:ph type="sldImg" idx="2"/>
          </p:nvPr>
        </p:nvSpPr>
        <p:spPr>
          <a:xfrm>
            <a:off x="2089150" y="739775"/>
            <a:ext cx="2560638" cy="3700463"/>
          </a:xfrm>
          <a:prstGeom prst="rect">
            <a:avLst/>
          </a:prstGeom>
          <a:noFill/>
          <a:ln w="12700">
            <a:solidFill>
              <a:prstClr val="black"/>
            </a:solidFill>
          </a:ln>
        </p:spPr>
        <p:txBody>
          <a:bodyPr vert="horz" lIns="90756" tIns="45379" rIns="90756" bIns="4537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b" anchorCtr="0" compatLnSpc="1">
            <a:prstTxWarp prst="textNoShape">
              <a:avLst/>
            </a:prstTxWarp>
          </a:bodyPr>
          <a:lstStyle>
            <a:lvl1pPr defTabSz="913867">
              <a:defRPr sz="12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3" rIns="91405" bIns="45703" numCol="1" anchor="b" anchorCtr="0" compatLnSpc="1">
            <a:prstTxWarp prst="textNoShape">
              <a:avLst/>
            </a:prstTxWarp>
          </a:bodyPr>
          <a:lstStyle>
            <a:lvl1pPr algn="r" defTabSz="913867">
              <a:defRPr sz="1200">
                <a:ea typeface="ＭＳ Ｐゴシック" pitchFamily="50" charset="-128"/>
              </a:defRPr>
            </a:lvl1pPr>
          </a:lstStyle>
          <a:p>
            <a:pPr>
              <a:defRPr/>
            </a:pPr>
            <a:fld id="{3CDE5635-90A9-42FE-87EB-47D14FF87C1B}" type="slidenum">
              <a:rPr lang="ja-JP" altLang="en-US"/>
              <a:pPr>
                <a:defRPr/>
              </a:pPr>
              <a:t>‹#›</a:t>
            </a:fld>
            <a:endParaRPr lang="en-US" altLang="ja-JP"/>
          </a:p>
        </p:txBody>
      </p:sp>
    </p:spTree>
    <p:extLst>
      <p:ext uri="{BB962C8B-B14F-4D97-AF65-F5344CB8AC3E}">
        <p14:creationId xmlns:p14="http://schemas.microsoft.com/office/powerpoint/2010/main" val="2731021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31"/>
          <p:cNvSpPr>
            <a:spLocks noGrp="1" noChangeArrowheads="1"/>
          </p:cNvSpPr>
          <p:nvPr>
            <p:ph type="sldNum" sz="quarter" idx="5"/>
          </p:nvPr>
        </p:nvSpPr>
        <p:spPr>
          <a:noFill/>
        </p:spPr>
        <p:txBody>
          <a:bodyPr/>
          <a:lstStyle>
            <a:lvl1pPr eaLnBrk="0" hangingPunct="0">
              <a:defRPr kumimoji="1" sz="2800" b="1">
                <a:solidFill>
                  <a:schemeClr val="tx1"/>
                </a:solidFill>
                <a:latin typeface="Times New Roman" pitchFamily="18" charset="0"/>
                <a:ea typeface="ＭＳ Ｐゴシック" pitchFamily="50" charset="-128"/>
              </a:defRPr>
            </a:lvl1pPr>
            <a:lvl2pPr marL="742950" indent="-285750" eaLnBrk="0" hangingPunct="0">
              <a:defRPr kumimoji="1" sz="2800" b="1">
                <a:solidFill>
                  <a:schemeClr val="tx1"/>
                </a:solidFill>
                <a:latin typeface="Times New Roman" pitchFamily="18" charset="0"/>
                <a:ea typeface="ＭＳ Ｐゴシック" pitchFamily="50" charset="-128"/>
              </a:defRPr>
            </a:lvl2pPr>
            <a:lvl3pPr marL="1143000" indent="-228600" eaLnBrk="0" hangingPunct="0">
              <a:defRPr kumimoji="1" sz="2800" b="1">
                <a:solidFill>
                  <a:schemeClr val="tx1"/>
                </a:solidFill>
                <a:latin typeface="Times New Roman" pitchFamily="18" charset="0"/>
                <a:ea typeface="ＭＳ Ｐゴシック" pitchFamily="50" charset="-128"/>
              </a:defRPr>
            </a:lvl3pPr>
            <a:lvl4pPr marL="1600200" indent="-228600" eaLnBrk="0" hangingPunct="0">
              <a:defRPr kumimoji="1" sz="2800" b="1">
                <a:solidFill>
                  <a:schemeClr val="tx1"/>
                </a:solidFill>
                <a:latin typeface="Times New Roman" pitchFamily="18" charset="0"/>
                <a:ea typeface="ＭＳ Ｐゴシック" pitchFamily="50" charset="-128"/>
              </a:defRPr>
            </a:lvl4pPr>
            <a:lvl5pPr marL="2057400" indent="-228600" eaLnBrk="0" hangingPunct="0">
              <a:defRPr kumimoji="1" sz="28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8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8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8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800" b="1">
                <a:solidFill>
                  <a:schemeClr val="tx1"/>
                </a:solidFill>
                <a:latin typeface="Times New Roman" pitchFamily="18" charset="0"/>
                <a:ea typeface="ＭＳ Ｐゴシック" pitchFamily="50" charset="-128"/>
              </a:defRPr>
            </a:lvl9pPr>
          </a:lstStyle>
          <a:p>
            <a:pPr eaLnBrk="1" hangingPunct="1"/>
            <a:fld id="{97E3E407-2485-4A5C-8C5E-2F80C03F0D6A}" type="slidenum">
              <a:rPr lang="en-US" altLang="ja-JP" sz="1200" b="0" smtClean="0">
                <a:solidFill>
                  <a:prstClr val="black"/>
                </a:solidFill>
              </a:rPr>
              <a:pPr eaLnBrk="1" hangingPunct="1"/>
              <a:t>1</a:t>
            </a:fld>
            <a:endParaRPr lang="en-US" altLang="ja-JP" sz="1200" b="0">
              <a:solidFill>
                <a:prstClr val="black"/>
              </a:solidFill>
            </a:endParaRPr>
          </a:p>
        </p:txBody>
      </p:sp>
      <p:sp>
        <p:nvSpPr>
          <p:cNvPr id="6147" name="Rectangle 2"/>
          <p:cNvSpPr>
            <a:spLocks noGrp="1" noRot="1" noChangeAspect="1" noChangeArrowheads="1" noTextEdit="1"/>
          </p:cNvSpPr>
          <p:nvPr>
            <p:ph type="sldImg"/>
          </p:nvPr>
        </p:nvSpPr>
        <p:spPr>
          <a:xfrm>
            <a:off x="2087563" y="739775"/>
            <a:ext cx="2560637" cy="3700463"/>
          </a:xfrm>
          <a:ln/>
        </p:spPr>
      </p:sp>
      <p:sp>
        <p:nvSpPr>
          <p:cNvPr id="614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07269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7"/>
            <a:ext cx="5829300" cy="2124075"/>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9302E4A-9B0C-4872-9C9F-6B287EB9817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87757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764569C-8A68-4008-A9FD-485F61880E8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77446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6" y="881063"/>
            <a:ext cx="1457325" cy="79248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14351" y="881063"/>
            <a:ext cx="4219575" cy="7924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85F7A6-9165-4E12-A910-9355AC94719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52284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A760DE-2DF9-442F-A65B-83DC97A3155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9053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7"/>
            <a:ext cx="5829300" cy="1966913"/>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4198940"/>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0AFA4B-8CB6-4899-AA2F-2636DF0C7D1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8186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1"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E9D0753-C138-446D-BD11-F270D0BB94E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4663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740"/>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4" y="2217740"/>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4"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4581533-02CF-4788-8C27-5CF8C564E95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66726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0C868B8-404B-4FC9-8BC8-6D2ACDBF3E0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45416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9167CDC-DEE5-490A-9DD8-0265FCCCA39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06262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3702"/>
            <a:ext cx="2255838" cy="1679575"/>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9" y="393702"/>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1"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5D866F7-5757-4D1E-9378-7B266D708DE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10723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7C56DF7-77CD-4CC7-8F6B-3E650E5855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88252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solidFill>
                <a:srgbClr val="000000"/>
              </a:solidFill>
              <a:ea typeface="ＭＳ Ｐゴシック" pitchFamily="50" charset="-128"/>
            </a:endParaRPr>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ja-JP">
              <a:solidFill>
                <a:srgbClr val="000000"/>
              </a:solidFill>
              <a:ea typeface="ＭＳ Ｐゴシック" pitchFamily="50" charset="-128"/>
            </a:endParaRPr>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pPr>
              <a:defRPr/>
            </a:pPr>
            <a:fld id="{2079303B-5889-44AB-871C-FA7176762C19}" type="slidenum">
              <a:rPr lang="en-US" altLang="ja-JP">
                <a:solidFill>
                  <a:srgbClr val="000000"/>
                </a:solidFill>
                <a:ea typeface="ＭＳ Ｐゴシック" pitchFamily="50" charset="-128"/>
              </a:rPr>
              <a:pPr>
                <a:defRPr/>
              </a:pPr>
              <a:t>‹#›</a:t>
            </a:fld>
            <a:endParaRPr lang="en-US" altLang="ja-JP">
              <a:solidFill>
                <a:srgbClr val="000000"/>
              </a:solidFill>
              <a:ea typeface="ＭＳ Ｐゴシック" pitchFamily="50" charset="-128"/>
            </a:endParaRPr>
          </a:p>
        </p:txBody>
      </p:sp>
    </p:spTree>
    <p:extLst>
      <p:ext uri="{BB962C8B-B14F-4D97-AF65-F5344CB8AC3E}">
        <p14:creationId xmlns:p14="http://schemas.microsoft.com/office/powerpoint/2010/main" val="40348627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bwMode="auto">
          <a:xfrm>
            <a:off x="75522" y="379116"/>
            <a:ext cx="6720840" cy="845917"/>
          </a:xfrm>
          <a:prstGeom prst="roundRect">
            <a:avLst>
              <a:gd name="adj" fmla="val 8275"/>
            </a:avLst>
          </a:prstGeom>
          <a:solidFill>
            <a:srgbClr val="FFC000"/>
          </a:solidFill>
          <a:ln w="9525" cap="flat" cmpd="sng" algn="ctr">
            <a:noFill/>
            <a:prstDash val="solid"/>
            <a:round/>
            <a:headEnd type="none" w="med" len="med"/>
            <a:tailEnd type="none" w="med" len="med"/>
          </a:ln>
          <a:effectLst/>
          <a:extLst/>
        </p:spPr>
        <p:txBody>
          <a:bodyPr vert="horz" wrap="square" lIns="91440" tIns="45720" rIns="91440" bIns="45720" numCol="1" rtlCol="0" anchor="b" anchorCtr="0" compatLnSpc="1">
            <a:prstTxWarp prst="textNoShape">
              <a:avLst/>
            </a:prstTxWarp>
          </a:bodyPr>
          <a:lstStyle/>
          <a:p>
            <a:endParaRPr lang="ja-JP" altLang="en-US" sz="2800">
              <a:solidFill>
                <a:srgbClr val="000000"/>
              </a:solidFill>
              <a:ea typeface="ＭＳ Ｐゴシック" pitchFamily="50" charset="-128"/>
            </a:endParaRPr>
          </a:p>
        </p:txBody>
      </p:sp>
      <p:sp>
        <p:nvSpPr>
          <p:cNvPr id="26" name="角丸四角形 25"/>
          <p:cNvSpPr/>
          <p:nvPr/>
        </p:nvSpPr>
        <p:spPr bwMode="auto">
          <a:xfrm>
            <a:off x="1054839" y="487390"/>
            <a:ext cx="5679336" cy="676653"/>
          </a:xfrm>
          <a:prstGeom prst="round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CanDown">
              <a:avLst>
                <a:gd name="adj" fmla="val 463"/>
              </a:avLst>
            </a:prstTxWarp>
          </a:bodyPr>
          <a:lstStyle/>
          <a:p>
            <a:pPr algn="ctr"/>
            <a:r>
              <a:rPr lang="ja-JP" altLang="en-US" sz="2800" dirty="0">
                <a:ln w="3175">
                  <a:solidFill>
                    <a:srgbClr val="FFFF00"/>
                  </a:solidFill>
                </a:ln>
                <a:solidFill>
                  <a:srgbClr val="002060"/>
                </a:solidFill>
                <a:effectLst>
                  <a:glow rad="63500">
                    <a:schemeClr val="bg1"/>
                  </a:glow>
                </a:effectLst>
                <a:ea typeface="ＭＳ Ｐゴシック" pitchFamily="50" charset="-128"/>
              </a:rPr>
              <a:t>働き方</a:t>
            </a:r>
            <a:r>
              <a:rPr lang="ja-JP" altLang="en-US" sz="2800" dirty="0" smtClean="0">
                <a:ln w="3175">
                  <a:solidFill>
                    <a:srgbClr val="FFFF00"/>
                  </a:solidFill>
                </a:ln>
                <a:solidFill>
                  <a:srgbClr val="002060"/>
                </a:solidFill>
                <a:effectLst>
                  <a:glow rad="63500">
                    <a:schemeClr val="bg1"/>
                  </a:glow>
                </a:effectLst>
                <a:ea typeface="ＭＳ Ｐゴシック" pitchFamily="50" charset="-128"/>
              </a:rPr>
              <a:t>改革実行計画</a:t>
            </a:r>
            <a:r>
              <a:rPr lang="ja-JP" altLang="en-US" sz="2800" smtClean="0">
                <a:ln w="3175">
                  <a:solidFill>
                    <a:srgbClr val="FFFF00"/>
                  </a:solidFill>
                </a:ln>
                <a:solidFill>
                  <a:srgbClr val="002060"/>
                </a:solidFill>
                <a:effectLst>
                  <a:glow rad="63500">
                    <a:schemeClr val="bg1"/>
                  </a:glow>
                </a:effectLst>
                <a:ea typeface="ＭＳ Ｐゴシック" pitchFamily="50" charset="-128"/>
              </a:rPr>
              <a:t>への</a:t>
            </a:r>
            <a:r>
              <a:rPr lang="ja-JP" altLang="en-US" sz="2800">
                <a:ln w="3175">
                  <a:solidFill>
                    <a:srgbClr val="FFFF00"/>
                  </a:solidFill>
                </a:ln>
                <a:solidFill>
                  <a:srgbClr val="002060"/>
                </a:solidFill>
                <a:effectLst>
                  <a:glow rad="63500">
                    <a:schemeClr val="bg1"/>
                  </a:glow>
                </a:effectLst>
                <a:ea typeface="ＭＳ Ｐゴシック" pitchFamily="50" charset="-128"/>
              </a:rPr>
              <a:t>対策</a:t>
            </a:r>
            <a:endParaRPr lang="ja-JP" altLang="en-US" sz="2800" dirty="0">
              <a:ln w="3175">
                <a:solidFill>
                  <a:srgbClr val="FFFF00"/>
                </a:solidFill>
              </a:ln>
              <a:solidFill>
                <a:srgbClr val="002060"/>
              </a:solidFill>
              <a:effectLst>
                <a:glow rad="63500">
                  <a:schemeClr val="bg1"/>
                </a:glow>
              </a:effectLst>
              <a:ea typeface="ＭＳ Ｐゴシック" pitchFamily="50" charset="-128"/>
            </a:endParaRPr>
          </a:p>
        </p:txBody>
      </p:sp>
      <p:sp>
        <p:nvSpPr>
          <p:cNvPr id="33" name="Text Box 10"/>
          <p:cNvSpPr txBox="1">
            <a:spLocks noChangeArrowheads="1"/>
          </p:cNvSpPr>
          <p:nvPr/>
        </p:nvSpPr>
        <p:spPr bwMode="auto">
          <a:xfrm>
            <a:off x="466724" y="1247807"/>
            <a:ext cx="5953125" cy="626701"/>
          </a:xfrm>
          <a:prstGeom prst="rect">
            <a:avLst/>
          </a:prstGeom>
          <a:noFill/>
          <a:ln w="9525">
            <a:noFill/>
            <a:miter lim="800000"/>
            <a:headEnd/>
            <a:tailEnd/>
          </a:ln>
          <a:effectLst/>
        </p:spPr>
        <p:txBody>
          <a:bodyPr wrap="square" tIns="36000" bIns="36000">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ts val="0"/>
              </a:spcBef>
              <a:defRPr/>
            </a:pPr>
            <a:r>
              <a:rPr lang="ja-JP" altLang="en-US" sz="1200" b="0" dirty="0">
                <a:solidFill>
                  <a:srgbClr val="000000"/>
                </a:solidFill>
                <a:latin typeface="HGP創英角ｺﾞｼｯｸUB" pitchFamily="50" charset="-128"/>
                <a:ea typeface="HGP創英角ｺﾞｼｯｸUB" pitchFamily="50" charset="-128"/>
              </a:rPr>
              <a:t>　</a:t>
            </a:r>
            <a:r>
              <a:rPr lang="ja-JP" altLang="en-US" sz="1200" b="0" dirty="0" smtClean="0">
                <a:solidFill>
                  <a:srgbClr val="000000"/>
                </a:solidFill>
                <a:latin typeface="HGP創英角ｺﾞｼｯｸUB" pitchFamily="50" charset="-128"/>
                <a:ea typeface="HGP創英角ｺﾞｼｯｸUB" pitchFamily="50" charset="-128"/>
              </a:rPr>
              <a:t>働き方改革の実行計画により、注目を浴びる各種制度に関して、</a:t>
            </a:r>
            <a:r>
              <a:rPr lang="ja-JP" altLang="en-US" sz="1200" b="0" dirty="0" smtClean="0">
                <a:latin typeface="HGP創英角ｺﾞｼｯｸUB" pitchFamily="50" charset="-128"/>
                <a:ea typeface="HGP創英角ｺﾞｼｯｸUB" pitchFamily="50" charset="-128"/>
              </a:rPr>
              <a:t>成立した関連</a:t>
            </a:r>
            <a:r>
              <a:rPr lang="ja-JP" altLang="en-US" sz="1200" b="0" dirty="0" smtClean="0">
                <a:solidFill>
                  <a:srgbClr val="000000"/>
                </a:solidFill>
                <a:latin typeface="HGP創英角ｺﾞｼｯｸUB" pitchFamily="50" charset="-128"/>
                <a:ea typeface="HGP創英角ｺﾞｼｯｸUB" pitchFamily="50" charset="-128"/>
              </a:rPr>
              <a:t>法律を整理しながら実現に向けた対策を</a:t>
            </a:r>
            <a:r>
              <a:rPr lang="ja-JP" altLang="en-US" sz="1200" b="0" dirty="0">
                <a:solidFill>
                  <a:srgbClr val="000000"/>
                </a:solidFill>
                <a:latin typeface="HGP創英角ｺﾞｼｯｸUB" pitchFamily="50" charset="-128"/>
                <a:ea typeface="HGP創英角ｺﾞｼｯｸUB" pitchFamily="50" charset="-128"/>
              </a:rPr>
              <a:t>具体的にご紹介します。</a:t>
            </a:r>
          </a:p>
          <a:p>
            <a:pPr algn="just" eaLnBrk="1" hangingPunct="1">
              <a:spcBef>
                <a:spcPts val="0"/>
              </a:spcBef>
              <a:defRPr/>
            </a:pPr>
            <a:r>
              <a:rPr lang="ja-JP" altLang="en-US" sz="1200" b="0" dirty="0">
                <a:solidFill>
                  <a:srgbClr val="000000"/>
                </a:solidFill>
                <a:latin typeface="HGP創英角ｺﾞｼｯｸUB" pitchFamily="50" charset="-128"/>
                <a:ea typeface="HGP創英角ｺﾞｼｯｸUB" pitchFamily="50" charset="-128"/>
              </a:rPr>
              <a:t>　</a:t>
            </a:r>
            <a:r>
              <a:rPr lang="ja-JP" altLang="en-US" sz="1200" b="0" dirty="0" smtClean="0">
                <a:solidFill>
                  <a:srgbClr val="000000"/>
                </a:solidFill>
                <a:latin typeface="HGP創英角ｺﾞｼｯｸUB" pitchFamily="50" charset="-128"/>
                <a:ea typeface="HGP創英角ｺﾞｼｯｸUB" pitchFamily="50" charset="-128"/>
              </a:rPr>
              <a:t>ご多忙</a:t>
            </a:r>
            <a:r>
              <a:rPr lang="ja-JP" altLang="en-US" sz="1200" b="0" dirty="0">
                <a:solidFill>
                  <a:srgbClr val="000000"/>
                </a:solidFill>
                <a:latin typeface="HGP創英角ｺﾞｼｯｸUB" pitchFamily="50" charset="-128"/>
                <a:ea typeface="HGP創英角ｺﾞｼｯｸUB" pitchFamily="50" charset="-128"/>
              </a:rPr>
              <a:t>の折と存じますが、皆さまのお越しを心よりお待ち申し上げております。</a:t>
            </a:r>
            <a:endParaRPr lang="zh-TW" altLang="en-US" sz="1200" b="0" dirty="0">
              <a:solidFill>
                <a:srgbClr val="000000"/>
              </a:solidFill>
              <a:latin typeface="HGP創英角ｺﾞｼｯｸUB" pitchFamily="50" charset="-128"/>
              <a:ea typeface="HGP創英角ｺﾞｼｯｸUB" pitchFamily="50" charset="-128"/>
            </a:endParaRPr>
          </a:p>
        </p:txBody>
      </p:sp>
      <p:sp>
        <p:nvSpPr>
          <p:cNvPr id="40" name="Text Box 14"/>
          <p:cNvSpPr txBox="1">
            <a:spLocks noChangeArrowheads="1"/>
          </p:cNvSpPr>
          <p:nvPr/>
        </p:nvSpPr>
        <p:spPr bwMode="auto">
          <a:xfrm>
            <a:off x="613099" y="2176776"/>
            <a:ext cx="5073326" cy="696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0" rIns="36000" bIns="108000" anchor="ctr" anchorCtr="0">
            <a:noAutofit/>
          </a:bodyPr>
          <a:lstStyle/>
          <a:p>
            <a:pPr>
              <a:defRPr/>
            </a:pPr>
            <a:r>
              <a:rPr lang="en-US" altLang="ja-JP" sz="16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201</a:t>
            </a:r>
            <a:r>
              <a:rPr lang="ja-JP" altLang="en-US" sz="16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８</a:t>
            </a:r>
            <a:r>
              <a:rPr lang="ja-JP" altLang="en-US" sz="16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年</a:t>
            </a:r>
            <a:r>
              <a:rPr lang="ja-JP" altLang="en-US" sz="2800" dirty="0" smtClean="0">
                <a:solidFill>
                  <a:srgbClr val="FF0000"/>
                </a:solidFill>
                <a:effectLst>
                  <a:outerShdw blurRad="38100" dist="38100" dir="2700000" algn="tl">
                    <a:srgbClr val="FFFFFF"/>
                  </a:outerShdw>
                </a:effectLst>
                <a:latin typeface="HGP創英角ｺﾞｼｯｸUB" pitchFamily="50" charset="-128"/>
                <a:ea typeface="HGP創英角ｺﾞｼｯｸUB" pitchFamily="50" charset="-128"/>
              </a:rPr>
              <a:t>１０</a:t>
            </a:r>
            <a:r>
              <a:rPr lang="ja-JP" altLang="en-US" sz="16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月</a:t>
            </a:r>
            <a:r>
              <a:rPr lang="ja-JP" altLang="en-US" sz="2800" dirty="0" smtClean="0">
                <a:solidFill>
                  <a:srgbClr val="FF0000"/>
                </a:solidFill>
                <a:effectLst>
                  <a:outerShdw blurRad="38100" dist="38100" dir="2700000" algn="tl">
                    <a:srgbClr val="FFFFFF"/>
                  </a:outerShdw>
                </a:effectLst>
                <a:latin typeface="HGP創英角ｺﾞｼｯｸUB" pitchFamily="50" charset="-128"/>
                <a:ea typeface="HGP創英角ｺﾞｼｯｸUB" pitchFamily="50" charset="-128"/>
              </a:rPr>
              <a:t>１６</a:t>
            </a:r>
            <a:r>
              <a:rPr lang="ja-JP" altLang="en-US" sz="16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日（火）</a:t>
            </a:r>
            <a:endParaRPr lang="en-US" altLang="ja-JP" sz="16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a:p>
            <a:pPr>
              <a:defRPr/>
            </a:pPr>
            <a:endParaRPr lang="en-US" altLang="ja-JP" sz="4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a:p>
            <a:pPr>
              <a:defRPr/>
            </a:pPr>
            <a:r>
              <a:rPr lang="ja-JP" altLang="en-US" sz="14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　</a:t>
            </a:r>
            <a:r>
              <a:rPr lang="ja-JP" altLang="en-US" sz="14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１５：００</a:t>
            </a:r>
            <a:r>
              <a:rPr lang="ja-JP" altLang="en-US" sz="14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a:t>
            </a:r>
            <a:r>
              <a:rPr lang="ja-JP" altLang="en-US" sz="14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１７：３０</a:t>
            </a:r>
            <a:r>
              <a:rPr lang="en-US" altLang="ja-JP" sz="12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a:t>
            </a:r>
            <a:r>
              <a:rPr lang="ja-JP" altLang="en-US" sz="12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１４：４０受付開始</a:t>
            </a:r>
            <a:r>
              <a:rPr lang="en-US" altLang="ja-JP" sz="120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a:t>
            </a:r>
            <a:endParaRPr lang="en-US" altLang="ja-JP" sz="12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a:p>
            <a:pPr>
              <a:defRPr/>
            </a:pPr>
            <a:endParaRPr lang="en-US" altLang="ja-JP" sz="120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p:txBody>
      </p:sp>
      <p:sp>
        <p:nvSpPr>
          <p:cNvPr id="41" name="Text Box 16"/>
          <p:cNvSpPr txBox="1">
            <a:spLocks noChangeArrowheads="1"/>
          </p:cNvSpPr>
          <p:nvPr/>
        </p:nvSpPr>
        <p:spPr bwMode="auto">
          <a:xfrm>
            <a:off x="655089" y="3076575"/>
            <a:ext cx="3326361" cy="1205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rIns="36000" anchor="ctr" anchorCtr="0">
            <a:noAutofit/>
          </a:bodyPr>
          <a:lstStyle/>
          <a:p>
            <a:pPr>
              <a:defRPr/>
            </a:pPr>
            <a:r>
              <a:rPr lang="ja-JP" altLang="en-US" sz="2000" b="0" dirty="0">
                <a:effectLst>
                  <a:outerShdw blurRad="38100" dist="38100" dir="2700000" algn="tl">
                    <a:srgbClr val="FFFFFF"/>
                  </a:outerShdw>
                </a:effectLst>
                <a:latin typeface="HGP創英角ｺﾞｼｯｸUB" pitchFamily="50" charset="-128"/>
                <a:ea typeface="HGP創英角ｺﾞｼｯｸUB" pitchFamily="50" charset="-128"/>
              </a:rPr>
              <a:t>日本生命保険相互</a:t>
            </a:r>
            <a:r>
              <a:rPr lang="ja-JP" altLang="en-US" sz="2000" b="0" dirty="0" smtClean="0">
                <a:effectLst>
                  <a:outerShdw blurRad="38100" dist="38100" dir="2700000" algn="tl">
                    <a:srgbClr val="FFFFFF"/>
                  </a:outerShdw>
                </a:effectLst>
                <a:latin typeface="HGP創英角ｺﾞｼｯｸUB" pitchFamily="50" charset="-128"/>
                <a:ea typeface="HGP創英角ｺﾞｼｯｸUB" pitchFamily="50" charset="-128"/>
              </a:rPr>
              <a:t>会社</a:t>
            </a:r>
            <a:r>
              <a:rPr lang="ja-JP" altLang="en-US" sz="2000" b="0" dirty="0">
                <a:effectLst>
                  <a:outerShdw blurRad="38100" dist="38100" dir="2700000" algn="tl">
                    <a:srgbClr val="FFFFFF"/>
                  </a:outerShdw>
                </a:effectLst>
                <a:latin typeface="HGP創英角ｺﾞｼｯｸUB" pitchFamily="50" charset="-128"/>
                <a:ea typeface="HGP創英角ｺﾞｼｯｸUB" pitchFamily="50" charset="-128"/>
              </a:rPr>
              <a:t>　</a:t>
            </a:r>
            <a:endParaRPr lang="en-US" altLang="ja-JP" sz="2000" b="0" dirty="0" smtClean="0">
              <a:effectLst>
                <a:outerShdw blurRad="38100" dist="38100" dir="2700000" algn="tl">
                  <a:srgbClr val="FFFFFF"/>
                </a:outerShdw>
              </a:effectLst>
              <a:latin typeface="HGP創英角ｺﾞｼｯｸUB" pitchFamily="50" charset="-128"/>
              <a:ea typeface="HGP創英角ｺﾞｼｯｸUB" pitchFamily="50" charset="-128"/>
            </a:endParaRPr>
          </a:p>
          <a:p>
            <a:pPr>
              <a:defRPr/>
            </a:pPr>
            <a:r>
              <a:rPr lang="ja-JP" altLang="en-US" sz="2000" b="0" dirty="0" smtClean="0">
                <a:effectLst>
                  <a:outerShdw blurRad="38100" dist="38100" dir="2700000" algn="tl">
                    <a:srgbClr val="FFFFFF"/>
                  </a:outerShdw>
                </a:effectLst>
                <a:latin typeface="HGP創英角ｺﾞｼｯｸUB" pitchFamily="50" charset="-128"/>
                <a:ea typeface="HGP創英角ｺﾞｼｯｸUB" pitchFamily="50" charset="-128"/>
              </a:rPr>
              <a:t>池</a:t>
            </a:r>
            <a:r>
              <a:rPr lang="ja-JP" altLang="en-US" sz="2000" b="0" dirty="0">
                <a:effectLst>
                  <a:outerShdw blurRad="38100" dist="38100" dir="2700000" algn="tl">
                    <a:srgbClr val="FFFFFF"/>
                  </a:outerShdw>
                </a:effectLst>
                <a:latin typeface="HGP創英角ｺﾞｼｯｸUB" pitchFamily="50" charset="-128"/>
                <a:ea typeface="HGP創英角ｺﾞｼｯｸUB" pitchFamily="50" charset="-128"/>
              </a:rPr>
              <a:t>袋支社　</a:t>
            </a:r>
            <a:r>
              <a:rPr lang="ja-JP" altLang="en-US" sz="2000" b="0" dirty="0" smtClean="0">
                <a:effectLst>
                  <a:outerShdw blurRad="38100" dist="38100" dir="2700000" algn="tl">
                    <a:srgbClr val="FFFFFF"/>
                  </a:outerShdw>
                </a:effectLst>
                <a:latin typeface="HGP創英角ｺﾞｼｯｸUB" pitchFamily="50" charset="-128"/>
                <a:ea typeface="HGP創英角ｺﾞｼｯｸUB" pitchFamily="50" charset="-128"/>
              </a:rPr>
              <a:t>２階セミナールーム</a:t>
            </a:r>
            <a:endParaRPr lang="en-US" altLang="ja-JP" sz="2000" b="0" dirty="0" smtClean="0">
              <a:effectLst>
                <a:outerShdw blurRad="38100" dist="38100" dir="2700000" algn="tl">
                  <a:srgbClr val="FFFFFF"/>
                </a:outerShdw>
              </a:effectLst>
              <a:latin typeface="HGP創英角ｺﾞｼｯｸUB" pitchFamily="50" charset="-128"/>
              <a:ea typeface="HGP創英角ｺﾞｼｯｸUB" pitchFamily="50" charset="-128"/>
            </a:endParaRPr>
          </a:p>
          <a:p>
            <a:pPr>
              <a:defRPr/>
            </a:pPr>
            <a:endParaRPr lang="en-US" altLang="ja-JP" sz="1050" b="0" dirty="0" smtClean="0">
              <a:effectLst>
                <a:outerShdw blurRad="38100" dist="38100" dir="2700000" algn="tl">
                  <a:srgbClr val="FFFFFF"/>
                </a:outerShdw>
              </a:effectLst>
              <a:latin typeface="HGP創英角ｺﾞｼｯｸUB" pitchFamily="50" charset="-128"/>
              <a:ea typeface="HGP創英角ｺﾞｼｯｸUB" pitchFamily="50" charset="-128"/>
            </a:endParaRPr>
          </a:p>
          <a:p>
            <a:pPr>
              <a:defRPr/>
            </a:pPr>
            <a:r>
              <a:rPr lang="ja-JP" altLang="en-US" sz="1400" b="0" dirty="0" smtClean="0">
                <a:solidFill>
                  <a:srgbClr val="000000"/>
                </a:solidFill>
                <a:latin typeface="HGP創英角ｺﾞｼｯｸUB" pitchFamily="50" charset="-128"/>
                <a:ea typeface="HGP創英角ｺﾞｼｯｸUB" pitchFamily="50" charset="-128"/>
              </a:rPr>
              <a:t>豊島区</a:t>
            </a:r>
            <a:r>
              <a:rPr lang="ja-JP" altLang="en-US" sz="1400" b="0" dirty="0">
                <a:solidFill>
                  <a:srgbClr val="000000"/>
                </a:solidFill>
                <a:latin typeface="HGP創英角ｺﾞｼｯｸUB" pitchFamily="50" charset="-128"/>
                <a:ea typeface="HGP創英角ｺﾞｼｯｸUB" pitchFamily="50" charset="-128"/>
              </a:rPr>
              <a:t>東池袋１－２４－１ニッセイ池袋</a:t>
            </a:r>
            <a:r>
              <a:rPr lang="ja-JP" altLang="en-US" sz="1400" b="0" dirty="0" smtClean="0">
                <a:solidFill>
                  <a:srgbClr val="000000"/>
                </a:solidFill>
                <a:latin typeface="HGP創英角ｺﾞｼｯｸUB" pitchFamily="50" charset="-128"/>
                <a:ea typeface="HGP創英角ｺﾞｼｯｸUB" pitchFamily="50" charset="-128"/>
              </a:rPr>
              <a:t>ビル</a:t>
            </a:r>
            <a:endParaRPr lang="en-US" altLang="ja-JP" sz="1400" b="0" dirty="0" smtClean="0">
              <a:solidFill>
                <a:srgbClr val="000000"/>
              </a:solidFill>
              <a:latin typeface="HGP創英角ｺﾞｼｯｸUB" pitchFamily="50" charset="-128"/>
              <a:ea typeface="HGP創英角ｺﾞｼｯｸUB" pitchFamily="50" charset="-128"/>
            </a:endParaRPr>
          </a:p>
          <a:p>
            <a:pPr>
              <a:defRPr/>
            </a:pPr>
            <a:r>
              <a:rPr lang="en-US" altLang="ja-JP" sz="1100" b="0" dirty="0">
                <a:solidFill>
                  <a:srgbClr val="000000"/>
                </a:solidFill>
                <a:latin typeface="HGP創英角ｺﾞｼｯｸUB" pitchFamily="50" charset="-128"/>
                <a:ea typeface="HGP創英角ｺﾞｼｯｸUB" pitchFamily="50" charset="-128"/>
              </a:rPr>
              <a:t>TEL</a:t>
            </a:r>
            <a:r>
              <a:rPr lang="ja-JP" altLang="en-US" sz="1100" b="0" dirty="0">
                <a:solidFill>
                  <a:srgbClr val="000000"/>
                </a:solidFill>
                <a:latin typeface="HGP創英角ｺﾞｼｯｸUB" pitchFamily="50" charset="-128"/>
                <a:ea typeface="HGP創英角ｺﾞｼｯｸUB" pitchFamily="50" charset="-128"/>
              </a:rPr>
              <a:t>０３</a:t>
            </a:r>
            <a:r>
              <a:rPr lang="en-US" altLang="ja-JP" sz="1100" b="0" dirty="0">
                <a:solidFill>
                  <a:srgbClr val="000000"/>
                </a:solidFill>
                <a:latin typeface="HGP創英角ｺﾞｼｯｸUB" pitchFamily="50" charset="-128"/>
                <a:ea typeface="HGP創英角ｺﾞｼｯｸUB" pitchFamily="50" charset="-128"/>
              </a:rPr>
              <a:t>-</a:t>
            </a:r>
            <a:r>
              <a:rPr lang="ja-JP" altLang="en-US" sz="1100" b="0" dirty="0">
                <a:solidFill>
                  <a:srgbClr val="000000"/>
                </a:solidFill>
                <a:latin typeface="HGP創英角ｺﾞｼｯｸUB" pitchFamily="50" charset="-128"/>
                <a:ea typeface="HGP創英角ｺﾞｼｯｸUB" pitchFamily="50" charset="-128"/>
              </a:rPr>
              <a:t>（３９８３）</a:t>
            </a:r>
            <a:r>
              <a:rPr lang="en-US" altLang="ja-JP" sz="1100" b="0" dirty="0">
                <a:solidFill>
                  <a:srgbClr val="000000"/>
                </a:solidFill>
                <a:latin typeface="HGP創英角ｺﾞｼｯｸUB" pitchFamily="50" charset="-128"/>
                <a:ea typeface="HGP創英角ｺﾞｼｯｸUB" pitchFamily="50" charset="-128"/>
              </a:rPr>
              <a:t>-</a:t>
            </a:r>
            <a:r>
              <a:rPr lang="ja-JP" altLang="en-US" sz="1100" b="0" dirty="0" smtClean="0">
                <a:solidFill>
                  <a:srgbClr val="000000"/>
                </a:solidFill>
                <a:latin typeface="HGP創英角ｺﾞｼｯｸUB" pitchFamily="50" charset="-128"/>
                <a:ea typeface="HGP創英角ｺﾞｼｯｸUB" pitchFamily="50" charset="-128"/>
              </a:rPr>
              <a:t>４１０６</a:t>
            </a:r>
            <a:r>
              <a:rPr lang="ja-JP" altLang="en-US" sz="1400" b="0" dirty="0" smtClean="0">
                <a:solidFill>
                  <a:srgbClr val="000000"/>
                </a:solidFill>
                <a:latin typeface="HGP創英角ｺﾞｼｯｸUB" pitchFamily="50" charset="-128"/>
                <a:ea typeface="HGP創英角ｺﾞｼｯｸUB" pitchFamily="50" charset="-128"/>
              </a:rPr>
              <a:t/>
            </a:r>
            <a:br>
              <a:rPr lang="ja-JP" altLang="en-US" sz="1400" b="0" dirty="0" smtClean="0">
                <a:solidFill>
                  <a:srgbClr val="000000"/>
                </a:solidFill>
                <a:latin typeface="HGP創英角ｺﾞｼｯｸUB" pitchFamily="50" charset="-128"/>
                <a:ea typeface="HGP創英角ｺﾞｼｯｸUB" pitchFamily="50" charset="-128"/>
              </a:rPr>
            </a:br>
            <a:endParaRPr lang="en-US" altLang="ja-JP" sz="1400" b="0" dirty="0">
              <a:solidFill>
                <a:srgbClr val="000000"/>
              </a:solidFill>
              <a:latin typeface="HGP創英角ｺﾞｼｯｸUB" pitchFamily="50" charset="-128"/>
              <a:ea typeface="HGP創英角ｺﾞｼｯｸUB" pitchFamily="50" charset="-128"/>
            </a:endParaRPr>
          </a:p>
        </p:txBody>
      </p:sp>
      <p:sp>
        <p:nvSpPr>
          <p:cNvPr id="42" name="AutoShape 3"/>
          <p:cNvSpPr>
            <a:spLocks noChangeArrowheads="1"/>
          </p:cNvSpPr>
          <p:nvPr/>
        </p:nvSpPr>
        <p:spPr bwMode="auto">
          <a:xfrm>
            <a:off x="85725" y="1990725"/>
            <a:ext cx="6667500" cy="4343401"/>
          </a:xfrm>
          <a:prstGeom prst="roundRect">
            <a:avLst>
              <a:gd name="adj" fmla="val 0"/>
            </a:avLst>
          </a:prstGeom>
          <a:noFill/>
          <a:ln w="38100" cmpd="thinThick">
            <a:solidFill>
              <a:srgbClr val="FFC000"/>
            </a:solidFill>
            <a:round/>
            <a:headEnd/>
            <a:tailEnd/>
          </a:ln>
          <a:effectLst>
            <a:outerShdw blurRad="50800" dist="38100" dir="2700000" algn="tl" rotWithShape="0">
              <a:schemeClr val="tx1">
                <a:alpha val="40000"/>
              </a:schemeClr>
            </a:outerShdw>
          </a:effectLst>
          <a:extLst>
            <a:ext uri="{909E8E84-426E-40DD-AFC4-6F175D3DCCD1}">
              <a14:hiddenFill xmlns:a14="http://schemas.microsoft.com/office/drawing/2010/main">
                <a:solidFill>
                  <a:srgbClr val="FFFFFF"/>
                </a:solidFill>
              </a14:hiddenFill>
            </a:ext>
          </a:extLst>
        </p:spPr>
        <p:txBody>
          <a:bodyPr wrap="none" lIns="86375" tIns="43188" rIns="86375" bIns="43188" anchor="ctr"/>
          <a:lstStyle/>
          <a:p>
            <a:pPr marL="3333750" indent="-3333750" defTabSz="863600"/>
            <a:endParaRPr lang="ja-JP" altLang="en-US" sz="1000" dirty="0">
              <a:solidFill>
                <a:srgbClr val="000000"/>
              </a:solidFill>
              <a:latin typeface="HGP創英角ｺﾞｼｯｸUB" pitchFamily="50" charset="-128"/>
              <a:ea typeface="HGP創英角ｺﾞｼｯｸUB" pitchFamily="50" charset="-128"/>
            </a:endParaRPr>
          </a:p>
        </p:txBody>
      </p:sp>
      <p:sp>
        <p:nvSpPr>
          <p:cNvPr id="44" name="Line 50"/>
          <p:cNvSpPr>
            <a:spLocks noChangeShapeType="1"/>
          </p:cNvSpPr>
          <p:nvPr/>
        </p:nvSpPr>
        <p:spPr bwMode="auto">
          <a:xfrm>
            <a:off x="383402" y="6489433"/>
            <a:ext cx="6424759" cy="1149"/>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rgbClr val="000000"/>
              </a:solidFill>
              <a:ea typeface="ＭＳ Ｐゴシック" pitchFamily="50" charset="-128"/>
            </a:endParaRPr>
          </a:p>
        </p:txBody>
      </p:sp>
      <p:pic>
        <p:nvPicPr>
          <p:cNvPr id="45" name="Picture 51" descr="BIC02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8439" y="6377514"/>
            <a:ext cx="334963"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AutoShape 116"/>
          <p:cNvSpPr>
            <a:spLocks noChangeArrowheads="1"/>
          </p:cNvSpPr>
          <p:nvPr/>
        </p:nvSpPr>
        <p:spPr bwMode="auto">
          <a:xfrm>
            <a:off x="342531" y="6615802"/>
            <a:ext cx="6172251" cy="220924"/>
          </a:xfrm>
          <a:prstGeom prst="hexagon">
            <a:avLst>
              <a:gd name="adj" fmla="val 41086"/>
              <a:gd name="vf" fmla="val 115470"/>
            </a:avLst>
          </a:prstGeom>
          <a:solidFill>
            <a:srgbClr val="FFC000"/>
          </a:solidFill>
          <a:ln w="9525">
            <a:noFill/>
            <a:miter lim="800000"/>
            <a:headEnd/>
            <a:tailEnd/>
          </a:ln>
          <a:effectLst/>
        </p:spPr>
        <p:txBody>
          <a:bodyPr wrap="none" tIns="36000" bIns="36000" anchor="ctr"/>
          <a:lstStyle/>
          <a:p>
            <a:pPr algn="ctr">
              <a:defRPr/>
            </a:pPr>
            <a:r>
              <a:rPr lang="ja-JP" altLang="en-US" sz="1200" b="0" dirty="0">
                <a:solidFill>
                  <a:srgbClr val="FFFFFF"/>
                </a:solidFill>
                <a:ea typeface="HGP創英角ｺﾞｼｯｸUB" pitchFamily="50" charset="-128"/>
              </a:rPr>
              <a:t>２０１８</a:t>
            </a:r>
            <a:r>
              <a:rPr lang="ja-JP" altLang="en-US" sz="1200" b="0" dirty="0" smtClean="0">
                <a:solidFill>
                  <a:srgbClr val="FFFFFF"/>
                </a:solidFill>
                <a:ea typeface="HGP創英角ｺﾞｼｯｸUB" pitchFamily="50" charset="-128"/>
              </a:rPr>
              <a:t>年</a:t>
            </a:r>
            <a:r>
              <a:rPr lang="en-US" altLang="ja-JP" sz="1200" b="0" dirty="0" smtClean="0">
                <a:solidFill>
                  <a:srgbClr val="FFFFFF"/>
                </a:solidFill>
                <a:latin typeface="HGP創英角ｺﾞｼｯｸUB" panose="020B0900000000000000" pitchFamily="50" charset="-128"/>
                <a:ea typeface="HGP創英角ｺﾞｼｯｸUB" panose="020B0900000000000000" pitchFamily="50" charset="-128"/>
              </a:rPr>
              <a:t>10</a:t>
            </a:r>
            <a:r>
              <a:rPr lang="ja-JP" altLang="en-US" sz="1200" b="0" dirty="0" smtClean="0">
                <a:solidFill>
                  <a:srgbClr val="FFFFFF"/>
                </a:solidFill>
                <a:latin typeface="HGP創英角ｺﾞｼｯｸUB" panose="020B0900000000000000" pitchFamily="50" charset="-128"/>
                <a:ea typeface="HGP創英角ｺﾞｼｯｸUB" panose="020B0900000000000000" pitchFamily="50" charset="-128"/>
              </a:rPr>
              <a:t>月１６日（火</a:t>
            </a:r>
            <a:r>
              <a:rPr lang="ja-JP" altLang="en-US" sz="1200" b="0" dirty="0" smtClean="0">
                <a:solidFill>
                  <a:srgbClr val="FFFFFF"/>
                </a:solidFill>
                <a:ea typeface="HGP創英角ｺﾞｼｯｸUB" pitchFamily="50" charset="-128"/>
              </a:rPr>
              <a:t>）</a:t>
            </a:r>
            <a:r>
              <a:rPr lang="ja-JP" altLang="en-US" sz="1200" b="0" dirty="0">
                <a:solidFill>
                  <a:srgbClr val="FFFFFF"/>
                </a:solidFill>
                <a:ea typeface="HGP創英角ｺﾞｼｯｸUB" pitchFamily="50" charset="-128"/>
              </a:rPr>
              <a:t>　　</a:t>
            </a:r>
            <a:r>
              <a:rPr lang="ja-JP" altLang="en-US" sz="1200" b="0" dirty="0" smtClean="0">
                <a:solidFill>
                  <a:srgbClr val="FFFFFF"/>
                </a:solidFill>
                <a:ea typeface="HGP創英角ｺﾞｼｯｸUB" pitchFamily="50" charset="-128"/>
              </a:rPr>
              <a:t>「働き方改革セミナー</a:t>
            </a:r>
            <a:r>
              <a:rPr lang="ja-JP" altLang="en-US" sz="1200" b="0" dirty="0">
                <a:solidFill>
                  <a:srgbClr val="FFFFFF"/>
                </a:solidFill>
                <a:ea typeface="HGP創英角ｺﾞｼｯｸUB" pitchFamily="50" charset="-128"/>
              </a:rPr>
              <a:t>」　申込書</a:t>
            </a:r>
          </a:p>
        </p:txBody>
      </p:sp>
      <p:sp>
        <p:nvSpPr>
          <p:cNvPr id="48" name="角丸四角形 47"/>
          <p:cNvSpPr/>
          <p:nvPr/>
        </p:nvSpPr>
        <p:spPr bwMode="auto">
          <a:xfrm>
            <a:off x="676275" y="4857749"/>
            <a:ext cx="4581525" cy="1394519"/>
          </a:xfrm>
          <a:prstGeom prst="roundRect">
            <a:avLst>
              <a:gd name="adj" fmla="val 13154"/>
            </a:avLst>
          </a:prstGeom>
          <a:solidFill>
            <a:schemeClr val="bg1"/>
          </a:solidFill>
          <a:ln w="0" cap="flat" cmpd="sng" algn="ctr">
            <a:solidFill>
              <a:schemeClr val="tx1"/>
            </a:solidFill>
            <a:prstDash val="dash"/>
            <a:round/>
            <a:headEnd type="none" w="med" len="med"/>
            <a:tailEnd type="none" w="med" len="med"/>
          </a:ln>
          <a:effectLst/>
          <a:extLst/>
        </p:spPr>
        <p:txBody>
          <a:bodyPr vert="horz" wrap="square" lIns="108000" tIns="0" rIns="36000" bIns="0" numCol="1" rtlCol="0" anchor="ctr" anchorCtr="0" compatLnSpc="1">
            <a:prstTxWarp prst="textNoShape">
              <a:avLst/>
            </a:prstTxWarp>
          </a:bodyPr>
          <a:lstStyle/>
          <a:p>
            <a:r>
              <a:rPr lang="ja-JP" altLang="en-US" sz="1000" b="0" dirty="0"/>
              <a:t> </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1982</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中央大学法学部法律学科卒業後、東武不動産株式会社入社。</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r>
            <a:br>
              <a:rPr lang="ja-JP" altLang="en-US" sz="1000" b="0" dirty="0">
                <a:latin typeface="Meiryo UI" panose="020B0604030504040204" pitchFamily="50" charset="-128"/>
                <a:ea typeface="Meiryo UI" panose="020B0604030504040204" pitchFamily="50" charset="-128"/>
                <a:cs typeface="Meiryo UI" panose="020B0604030504040204" pitchFamily="50" charset="-128"/>
              </a:rPr>
            </a:b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a:latin typeface="Meiryo UI" panose="020B0604030504040204" pitchFamily="50" charset="-128"/>
                <a:ea typeface="Meiryo UI" panose="020B0604030504040204" pitchFamily="50" charset="-128"/>
                <a:cs typeface="Meiryo UI" panose="020B0604030504040204" pitchFamily="50" charset="-128"/>
              </a:rPr>
              <a:t>1988</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　同社総務人事担当部署へ異動</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以降、</a:t>
            </a:r>
            <a:r>
              <a:rPr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年間人事総務業務に従事。</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b="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br>
              <a:rPr lang="ja-JP" altLang="en-US" sz="1000" b="0" dirty="0">
                <a:latin typeface="Meiryo UI" panose="020B0604030504040204" pitchFamily="50" charset="-128"/>
                <a:ea typeface="Meiryo UI" panose="020B0604030504040204" pitchFamily="50" charset="-128"/>
                <a:cs typeface="Meiryo UI" panose="020B0604030504040204" pitchFamily="50" charset="-128"/>
              </a:rPr>
            </a:b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2003</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社会保険労務士合格</a:t>
            </a:r>
            <a:endParaRPr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2005</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日本橋人事労務総研・社会保険労務士小岩事務所を設立。</a:t>
            </a:r>
            <a:endParaRPr lang="en-US" altLang="ja-JP" sz="1000"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現在</a:t>
            </a:r>
            <a:r>
              <a:rPr lang="ja-JP" altLang="en-US" sz="1000" b="0" dirty="0">
                <a:latin typeface="Meiryo UI" panose="020B0604030504040204" pitchFamily="50" charset="-128"/>
                <a:ea typeface="Meiryo UI" panose="020B0604030504040204" pitchFamily="50" charset="-128"/>
                <a:cs typeface="Meiryo UI" panose="020B0604030504040204" pitchFamily="50" charset="-128"/>
              </a:rPr>
              <a:t>代表</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を務めながら、雑誌・書籍等に人事関連の記事を多数執筆、雇用リスク</a:t>
            </a:r>
            <a:endParaRPr lang="en-US" altLang="ja-JP" sz="1000" b="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対策のセミナーを各地で実施中。主な著書に「社員</a:t>
            </a:r>
            <a:r>
              <a:rPr lang="en-US" altLang="ja-JP" sz="1000" b="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人までの小さな会社の総務がよくわかる本」（明日香出版社）がある。</a:t>
            </a:r>
            <a:endParaRPr lang="ja-JP" altLang="en-US" sz="10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Rectangle 21"/>
          <p:cNvSpPr>
            <a:spLocks noChangeArrowheads="1"/>
          </p:cNvSpPr>
          <p:nvPr/>
        </p:nvSpPr>
        <p:spPr bwMode="auto">
          <a:xfrm>
            <a:off x="946292" y="6436268"/>
            <a:ext cx="4976038" cy="143818"/>
          </a:xfrm>
          <a:prstGeom prst="rect">
            <a:avLst/>
          </a:prstGeom>
          <a:solidFill>
            <a:schemeClr val="bg1"/>
          </a:solidFill>
          <a:ln>
            <a:noFill/>
          </a:ln>
          <a:effectLst/>
        </p:spPr>
        <p:txBody>
          <a:bodyPr lIns="0" tIns="0" rIns="0" bIns="0" anchor="ctr"/>
          <a:lstStyle/>
          <a:p>
            <a:pPr algn="ct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以下の申込書を記入の上、職員にお渡しいただくか</a:t>
            </a:r>
            <a:r>
              <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、ＦＡＸ</a:t>
            </a:r>
            <a:r>
              <a:rPr lang="ja-JP" altLang="en-US" sz="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にてお申込み下さい　）</a:t>
            </a:r>
          </a:p>
        </p:txBody>
      </p:sp>
      <p:sp>
        <p:nvSpPr>
          <p:cNvPr id="38" name="Rectangle 12"/>
          <p:cNvSpPr>
            <a:spLocks noChangeArrowheads="1"/>
          </p:cNvSpPr>
          <p:nvPr/>
        </p:nvSpPr>
        <p:spPr bwMode="auto">
          <a:xfrm>
            <a:off x="189252" y="2085017"/>
            <a:ext cx="348060" cy="896308"/>
          </a:xfrm>
          <a:prstGeom prst="rect">
            <a:avLst/>
          </a:prstGeom>
          <a:solidFill>
            <a:srgbClr val="FFC000"/>
          </a:solidFill>
          <a:ln>
            <a:noFill/>
          </a:ln>
        </p:spPr>
        <p:txBody>
          <a:bodyPr vert="eaVert" wrap="none" anchor="ctr"/>
          <a:lstStyle/>
          <a:p>
            <a:pPr algn="ctr"/>
            <a:r>
              <a:rPr lang="ja-JP" altLang="en-US" sz="1200" b="0" dirty="0">
                <a:solidFill>
                  <a:srgbClr val="FFFFFF"/>
                </a:solidFill>
                <a:effectLst>
                  <a:outerShdw blurRad="38100" dist="38100" dir="2700000" algn="tl">
                    <a:srgbClr val="000000">
                      <a:alpha val="43137"/>
                    </a:srgbClr>
                  </a:outerShdw>
                </a:effectLst>
                <a:ea typeface="HGS創英角ｺﾞｼｯｸUB" pitchFamily="50" charset="-128"/>
              </a:rPr>
              <a:t>日　時</a:t>
            </a:r>
          </a:p>
        </p:txBody>
      </p:sp>
      <p:sp>
        <p:nvSpPr>
          <p:cNvPr id="39" name="Rectangle 13"/>
          <p:cNvSpPr>
            <a:spLocks noChangeArrowheads="1"/>
          </p:cNvSpPr>
          <p:nvPr/>
        </p:nvSpPr>
        <p:spPr bwMode="auto">
          <a:xfrm>
            <a:off x="189252" y="3051105"/>
            <a:ext cx="363198" cy="1197045"/>
          </a:xfrm>
          <a:prstGeom prst="rect">
            <a:avLst/>
          </a:prstGeom>
          <a:solidFill>
            <a:srgbClr val="FFC000"/>
          </a:solidFill>
          <a:ln>
            <a:noFill/>
          </a:ln>
        </p:spPr>
        <p:txBody>
          <a:bodyPr vert="eaVert" wrap="none" anchor="ctr"/>
          <a:lstStyle/>
          <a:p>
            <a:pPr algn="ctr"/>
            <a:r>
              <a:rPr lang="ja-JP" altLang="en-US" sz="1200" b="0" dirty="0">
                <a:solidFill>
                  <a:srgbClr val="FFFFFF"/>
                </a:solidFill>
                <a:effectLst>
                  <a:outerShdw blurRad="38100" dist="38100" dir="2700000" algn="tl">
                    <a:srgbClr val="000000">
                      <a:alpha val="43137"/>
                    </a:srgbClr>
                  </a:outerShdw>
                </a:effectLst>
                <a:ea typeface="HGS創英角ｺﾞｼｯｸUB" pitchFamily="50" charset="-128"/>
              </a:rPr>
              <a:t>場　所</a:t>
            </a:r>
          </a:p>
        </p:txBody>
      </p:sp>
      <p:sp>
        <p:nvSpPr>
          <p:cNvPr id="55" name="Rectangle 13"/>
          <p:cNvSpPr>
            <a:spLocks noChangeArrowheads="1"/>
          </p:cNvSpPr>
          <p:nvPr/>
        </p:nvSpPr>
        <p:spPr bwMode="auto">
          <a:xfrm>
            <a:off x="189253" y="4371975"/>
            <a:ext cx="359571" cy="1902593"/>
          </a:xfrm>
          <a:prstGeom prst="rect">
            <a:avLst/>
          </a:prstGeom>
          <a:solidFill>
            <a:srgbClr val="FFC000"/>
          </a:solidFill>
          <a:ln>
            <a:noFill/>
          </a:ln>
        </p:spPr>
        <p:txBody>
          <a:bodyPr vert="eaVert" wrap="none" anchor="ctr"/>
          <a:lstStyle/>
          <a:p>
            <a:pPr algn="ctr"/>
            <a:r>
              <a:rPr lang="ja-JP" altLang="en-US" sz="1200" b="0" dirty="0">
                <a:solidFill>
                  <a:srgbClr val="FFFFFF"/>
                </a:solidFill>
                <a:effectLst>
                  <a:outerShdw blurRad="38100" dist="38100" dir="2700000" algn="tl">
                    <a:srgbClr val="000000">
                      <a:alpha val="43137"/>
                    </a:srgbClr>
                  </a:outerShdw>
                </a:effectLst>
                <a:ea typeface="HGS創英角ｺﾞｼｯｸUB" pitchFamily="50" charset="-128"/>
              </a:rPr>
              <a:t>講　師</a:t>
            </a:r>
          </a:p>
        </p:txBody>
      </p:sp>
      <p:sp>
        <p:nvSpPr>
          <p:cNvPr id="56" name="Text Box 16"/>
          <p:cNvSpPr txBox="1">
            <a:spLocks noChangeArrowheads="1"/>
          </p:cNvSpPr>
          <p:nvPr/>
        </p:nvSpPr>
        <p:spPr bwMode="auto">
          <a:xfrm>
            <a:off x="690312" y="4219887"/>
            <a:ext cx="2772044" cy="617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rIns="36000" anchor="ctr" anchorCtr="0">
            <a:noAutofit/>
          </a:bodyPr>
          <a:lstStyle/>
          <a:p>
            <a:pPr>
              <a:defRPr/>
            </a:pPr>
            <a:r>
              <a:rPr lang="ja-JP" altLang="en-US" sz="1400" b="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日本橋人事労務総研</a:t>
            </a:r>
            <a:endParaRPr lang="en-US" altLang="ja-JP" sz="1400" b="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a:p>
            <a:pPr>
              <a:defRPr/>
            </a:pPr>
            <a:r>
              <a:rPr lang="ja-JP" altLang="en-US" sz="1400" b="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社会</a:t>
            </a:r>
            <a:r>
              <a:rPr lang="ja-JP" altLang="en-US" sz="1400" b="0" dirty="0" smtClean="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rPr>
              <a:t>保険労務士小岩事務所</a:t>
            </a:r>
            <a:endParaRPr lang="en-US" altLang="ja-JP" sz="1400" b="0" dirty="0">
              <a:solidFill>
                <a:srgbClr val="000000"/>
              </a:solidFill>
              <a:effectLst>
                <a:outerShdw blurRad="38100" dist="38100" dir="2700000" algn="tl">
                  <a:srgbClr val="FFFFFF"/>
                </a:outerShdw>
              </a:effectLst>
              <a:latin typeface="HGP創英角ｺﾞｼｯｸUB" pitchFamily="50" charset="-128"/>
              <a:ea typeface="HGP創英角ｺﾞｼｯｸUB" pitchFamily="50" charset="-128"/>
            </a:endParaRPr>
          </a:p>
        </p:txBody>
      </p:sp>
      <p:sp>
        <p:nvSpPr>
          <p:cNvPr id="62" name="正方形/長方形 61"/>
          <p:cNvSpPr/>
          <p:nvPr/>
        </p:nvSpPr>
        <p:spPr bwMode="auto">
          <a:xfrm>
            <a:off x="1" y="0"/>
            <a:ext cx="6868632" cy="344488"/>
          </a:xfrm>
          <a:prstGeom prst="rect">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endParaRPr lang="ja-JP" altLang="en-US" sz="1800" dirty="0">
              <a:solidFill>
                <a:srgbClr val="FFFFFF"/>
              </a:solidFill>
              <a:ea typeface="ＭＳ Ｐゴシック" pitchFamily="50" charset="-128"/>
            </a:endParaRPr>
          </a:p>
        </p:txBody>
      </p:sp>
      <p:sp>
        <p:nvSpPr>
          <p:cNvPr id="61" name="WordArt 86"/>
          <p:cNvSpPr>
            <a:spLocks noChangeArrowheads="1" noChangeShapeType="1" noTextEdit="1"/>
          </p:cNvSpPr>
          <p:nvPr/>
        </p:nvSpPr>
        <p:spPr bwMode="auto">
          <a:xfrm rot="-5037">
            <a:off x="1419771" y="63782"/>
            <a:ext cx="5356517" cy="236479"/>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nchor="b">
            <a:prstTxWarp prst="textPlain">
              <a:avLst>
                <a:gd name="adj" fmla="val 50000"/>
              </a:avLst>
            </a:prstTxWarp>
          </a:bodyPr>
          <a:lstStyle/>
          <a:p>
            <a:pPr algn="ctr"/>
            <a:r>
              <a:rPr lang="ja-JP" altLang="en-US" sz="1400" kern="10" dirty="0" smtClean="0">
                <a:solidFill>
                  <a:srgbClr val="FFFFFF"/>
                </a:solidFill>
                <a:latin typeface="HGS創英角ｺﾞｼｯｸUB"/>
                <a:ea typeface="HGS創英角ｺﾞｼｯｸUB"/>
              </a:rPr>
              <a:t>担当</a:t>
            </a:r>
            <a:r>
              <a:rPr lang="ja-JP" altLang="en-US" sz="1400" kern="10" dirty="0">
                <a:solidFill>
                  <a:srgbClr val="FFFFFF"/>
                </a:solidFill>
                <a:latin typeface="HGS創英角ｺﾞｼｯｸUB"/>
                <a:ea typeface="HGS創英角ｺﾞｼｯｸUB"/>
              </a:rPr>
              <a:t>職員にご連絡</a:t>
            </a:r>
            <a:r>
              <a:rPr lang="ja-JP" altLang="en-US" sz="1050" kern="10" dirty="0">
                <a:solidFill>
                  <a:srgbClr val="FFFFFF"/>
                </a:solidFill>
                <a:latin typeface="HGS創英角ｺﾞｼｯｸUB"/>
                <a:ea typeface="HGS創英角ｺﾞｼｯｸUB"/>
              </a:rPr>
              <a:t>また</a:t>
            </a:r>
            <a:r>
              <a:rPr lang="ja-JP" altLang="en-US" sz="1050" kern="10" dirty="0" smtClean="0">
                <a:solidFill>
                  <a:srgbClr val="FFFFFF"/>
                </a:solidFill>
                <a:latin typeface="HGS創英角ｺﾞｼｯｸUB"/>
                <a:ea typeface="HGS創英角ｺﾞｼｯｸUB"/>
              </a:rPr>
              <a:t>は</a:t>
            </a:r>
            <a:r>
              <a:rPr lang="ja-JP" altLang="en-US" sz="1400" kern="10" dirty="0" smtClean="0">
                <a:solidFill>
                  <a:srgbClr val="FFFFFF"/>
                </a:solidFill>
                <a:latin typeface="HGS創英角ｺﾞｼｯｸUB"/>
                <a:ea typeface="HGS創英角ｺﾞｼｯｸUB"/>
              </a:rPr>
              <a:t>ＦＡＸ</a:t>
            </a:r>
            <a:r>
              <a:rPr lang="ja-JP" altLang="en-US" sz="1400" kern="10" dirty="0">
                <a:solidFill>
                  <a:srgbClr val="FFFFFF"/>
                </a:solidFill>
                <a:latin typeface="HGS創英角ｺﾞｼｯｸUB"/>
                <a:ea typeface="HGS創英角ｺﾞｼｯｸUB"/>
              </a:rPr>
              <a:t>にてお申込みいただけます！</a:t>
            </a:r>
          </a:p>
        </p:txBody>
      </p:sp>
      <p:sp>
        <p:nvSpPr>
          <p:cNvPr id="58" name="Text Box 69"/>
          <p:cNvSpPr txBox="1">
            <a:spLocks noChangeArrowheads="1"/>
          </p:cNvSpPr>
          <p:nvPr/>
        </p:nvSpPr>
        <p:spPr bwMode="auto">
          <a:xfrm>
            <a:off x="29216" y="8950845"/>
            <a:ext cx="4102418"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pitchFamily="50" charset="-128"/>
              </a:defRPr>
            </a:lvl1pPr>
            <a:lvl2pPr marL="742950" indent="-285750" eaLnBrk="0" hangingPunct="0">
              <a:defRPr kumimoji="1" sz="2400" u="sng">
                <a:solidFill>
                  <a:schemeClr val="tx1"/>
                </a:solidFill>
                <a:latin typeface="Times New Roman" pitchFamily="18" charset="0"/>
                <a:ea typeface="ＭＳ Ｐゴシック" pitchFamily="50" charset="-128"/>
              </a:defRPr>
            </a:lvl2pPr>
            <a:lvl3pPr marL="1143000" indent="-228600" eaLnBrk="0" hangingPunct="0">
              <a:defRPr kumimoji="1" sz="2400" u="sng">
                <a:solidFill>
                  <a:schemeClr val="tx1"/>
                </a:solidFill>
                <a:latin typeface="Times New Roman" pitchFamily="18" charset="0"/>
                <a:ea typeface="ＭＳ Ｐゴシック" pitchFamily="50" charset="-128"/>
              </a:defRPr>
            </a:lvl3pPr>
            <a:lvl4pPr marL="1600200" indent="-228600" eaLnBrk="0" hangingPunct="0">
              <a:defRPr kumimoji="1" sz="2400" u="sng">
                <a:solidFill>
                  <a:schemeClr val="tx1"/>
                </a:solidFill>
                <a:latin typeface="Times New Roman" pitchFamily="18" charset="0"/>
                <a:ea typeface="ＭＳ Ｐゴシック" pitchFamily="50" charset="-128"/>
              </a:defRPr>
            </a:lvl4pPr>
            <a:lvl5pPr marL="2057400" indent="-228600" eaLnBrk="0" hangingPunct="0">
              <a:defRPr kumimoji="1" sz="2400" u="sng">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pitchFamily="50" charset="-128"/>
              </a:defRPr>
            </a:lvl9pPr>
          </a:lstStyle>
          <a:p>
            <a:pPr algn="just" eaLnBrk="1" hangingPunct="1">
              <a:spcBef>
                <a:spcPct val="20000"/>
              </a:spcBef>
            </a:pPr>
            <a:r>
              <a:rPr lang="ja-JP" altLang="en-US" sz="700" b="0" u="none" dirty="0">
                <a:solidFill>
                  <a:srgbClr val="000000"/>
                </a:solidFill>
                <a:latin typeface="ＭＳ Ｐゴシック" pitchFamily="50" charset="-128"/>
              </a:rPr>
              <a:t>日本生命（以下、当社）は、ご提供いただきましたお客様の個人情報を、次の①～③のとおり利用します。詳細については、当社ホームページの「個人情報保護方針」をご覧ください。①「当社からの、各種商品・サービス（関連会社・提携会社のものを含む）のご案内・提供」及び「当社の業務に関する情報提供・運営管理」に必要な範囲で利用します。②関連会社・提携会社である他の保険会社（以下、同社）の代理店として取扱う保険商品の提案に必要な範囲で、同社と共同利用することがあります。③取扱職員が同社と直接代理店契約を結んだ損害保険代理店である場合、取扱職員が取扱う保険商品の提案に必要な範囲で、同社と当該職員と共同で利用します。</a:t>
            </a:r>
          </a:p>
        </p:txBody>
      </p:sp>
      <p:sp>
        <p:nvSpPr>
          <p:cNvPr id="60" name="角丸四角形 59"/>
          <p:cNvSpPr/>
          <p:nvPr/>
        </p:nvSpPr>
        <p:spPr bwMode="auto">
          <a:xfrm>
            <a:off x="4142266" y="8905875"/>
            <a:ext cx="2626995" cy="961057"/>
          </a:xfrm>
          <a:prstGeom prst="roundRect">
            <a:avLst>
              <a:gd name="adj" fmla="val 9116"/>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ja-JP" altLang="en-US" sz="2800">
              <a:solidFill>
                <a:srgbClr val="000000"/>
              </a:solidFill>
              <a:ea typeface="ＭＳ Ｐゴシック" pitchFamily="50" charset="-128"/>
            </a:endParaRPr>
          </a:p>
        </p:txBody>
      </p:sp>
      <p:sp>
        <p:nvSpPr>
          <p:cNvPr id="63" name="テキスト ボックス 62"/>
          <p:cNvSpPr txBox="1"/>
          <p:nvPr/>
        </p:nvSpPr>
        <p:spPr>
          <a:xfrm>
            <a:off x="4121019" y="8976606"/>
            <a:ext cx="1206282" cy="230832"/>
          </a:xfrm>
          <a:prstGeom prst="rect">
            <a:avLst/>
          </a:prstGeom>
          <a:noFill/>
        </p:spPr>
        <p:txBody>
          <a:bodyPr wrap="square" rtlCol="0">
            <a:spAutoFit/>
          </a:bodyPr>
          <a:lstStyle/>
          <a:p>
            <a:r>
              <a:rPr lang="en-US" altLang="ja-JP" sz="900" dirty="0">
                <a:solidFill>
                  <a:srgbClr val="000000"/>
                </a:solidFill>
              </a:rPr>
              <a:t>【</a:t>
            </a:r>
            <a:r>
              <a:rPr lang="ja-JP" altLang="en-US" sz="900" dirty="0">
                <a:solidFill>
                  <a:srgbClr val="000000"/>
                </a:solidFill>
              </a:rPr>
              <a:t>問い合せ先</a:t>
            </a:r>
            <a:r>
              <a:rPr lang="en-US" altLang="ja-JP" sz="900" dirty="0">
                <a:solidFill>
                  <a:srgbClr val="000000"/>
                </a:solidFill>
              </a:rPr>
              <a:t>】</a:t>
            </a:r>
            <a:endParaRPr lang="ja-JP" altLang="en-US" sz="900" dirty="0">
              <a:solidFill>
                <a:srgbClr val="000000"/>
              </a:solidFill>
            </a:endParaRPr>
          </a:p>
        </p:txBody>
      </p:sp>
      <p:sp>
        <p:nvSpPr>
          <p:cNvPr id="64" name="テキスト ボックス 63"/>
          <p:cNvSpPr txBox="1"/>
          <p:nvPr/>
        </p:nvSpPr>
        <p:spPr>
          <a:xfrm>
            <a:off x="1794516" y="9707187"/>
            <a:ext cx="2441695" cy="215444"/>
          </a:xfrm>
          <a:prstGeom prst="rect">
            <a:avLst/>
          </a:prstGeom>
          <a:noFill/>
        </p:spPr>
        <p:txBody>
          <a:bodyPr wrap="none" rtlCol="0">
            <a:spAutoFit/>
          </a:bodyPr>
          <a:lstStyle/>
          <a:p>
            <a:pPr algn="ctr"/>
            <a:r>
              <a:rPr lang="ja-JP" altLang="en-US" sz="800" dirty="0">
                <a:solidFill>
                  <a:srgbClr val="000000"/>
                </a:solidFill>
                <a:latin typeface="HG丸ｺﾞｼｯｸM-PRO" panose="020F0600000000000000" pitchFamily="50" charset="-128"/>
                <a:ea typeface="HG丸ｺﾞｼｯｸM-PRO" panose="020F0600000000000000" pitchFamily="50" charset="-128"/>
              </a:rPr>
              <a:t>（資料作成：日本生命保険相互会社　</a:t>
            </a:r>
            <a:r>
              <a:rPr lang="ja-JP" altLang="en-US" sz="800" dirty="0" smtClean="0">
                <a:solidFill>
                  <a:srgbClr val="000000"/>
                </a:solidFill>
                <a:latin typeface="HG丸ｺﾞｼｯｸM-PRO" panose="020F0600000000000000" pitchFamily="50" charset="-128"/>
                <a:ea typeface="HG丸ｺﾞｼｯｸM-PRO" panose="020F0600000000000000" pitchFamily="50" charset="-128"/>
              </a:rPr>
              <a:t>池袋支社</a:t>
            </a:r>
            <a:r>
              <a:rPr lang="ja-JP" altLang="en-US" sz="800" dirty="0">
                <a:solidFill>
                  <a:srgbClr val="000000"/>
                </a:solidFill>
                <a:latin typeface="HG丸ｺﾞｼｯｸM-PRO" panose="020F0600000000000000" pitchFamily="50" charset="-128"/>
                <a:ea typeface="HG丸ｺﾞｼｯｸM-PRO" panose="020F0600000000000000" pitchFamily="50" charset="-128"/>
              </a:rPr>
              <a:t>）</a:t>
            </a:r>
          </a:p>
        </p:txBody>
      </p:sp>
      <p:sp>
        <p:nvSpPr>
          <p:cNvPr id="10" name="星 32 9"/>
          <p:cNvSpPr/>
          <p:nvPr/>
        </p:nvSpPr>
        <p:spPr bwMode="auto">
          <a:xfrm rot="21064772">
            <a:off x="77939" y="41494"/>
            <a:ext cx="1223863" cy="404243"/>
          </a:xfrm>
          <a:prstGeom prst="star32">
            <a:avLst>
              <a:gd name="adj" fmla="val 41848"/>
            </a:avLst>
          </a:prstGeom>
          <a:solidFill>
            <a:srgbClr val="FF0000"/>
          </a:solidFill>
          <a:ln w="9525" cap="flat" cmpd="sng" algn="ctr">
            <a:solidFill>
              <a:schemeClr val="bg1"/>
            </a:solidFill>
            <a:prstDash val="solid"/>
            <a:round/>
            <a:headEnd type="none" w="med" len="med"/>
            <a:tailEnd type="none" w="med" len="med"/>
          </a:ln>
          <a:effectLst/>
          <a:extLst/>
        </p:spPr>
        <p:txBody>
          <a:bodyPr vert="horz" wrap="none" lIns="0" tIns="45720" rIns="0" bIns="45720" numCol="1" rtlCol="0" anchor="ctr" anchorCtr="1" compatLnSpc="1">
            <a:prstTxWarp prst="textNoShape">
              <a:avLst/>
            </a:prstTxWarp>
          </a:bodyPr>
          <a:lstStyle/>
          <a:p>
            <a:r>
              <a:rPr lang="ja-JP" altLang="en-US" sz="1100" dirty="0">
                <a:solidFill>
                  <a:srgbClr val="FFFFFF"/>
                </a:solidFill>
                <a:latin typeface="HG創英角ｺﾞｼｯｸUB" panose="020B0909000000000000" pitchFamily="49" charset="-128"/>
                <a:ea typeface="HG創英角ｺﾞｼｯｸUB" panose="020B0909000000000000" pitchFamily="49" charset="-128"/>
              </a:rPr>
              <a:t>無料セミナー</a:t>
            </a:r>
          </a:p>
        </p:txBody>
      </p:sp>
      <p:sp>
        <p:nvSpPr>
          <p:cNvPr id="68" name="正方形/長方形 9"/>
          <p:cNvSpPr>
            <a:spLocks noChangeArrowheads="1"/>
          </p:cNvSpPr>
          <p:nvPr/>
        </p:nvSpPr>
        <p:spPr bwMode="auto">
          <a:xfrm>
            <a:off x="5755496" y="6309722"/>
            <a:ext cx="100540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Times New Roman" pitchFamily="18" charset="0"/>
                <a:ea typeface="ＭＳ Ｐゴシック" pitchFamily="50" charset="-128"/>
              </a:defRPr>
            </a:lvl1pPr>
            <a:lvl2pPr marL="742950" indent="-285750" eaLnBrk="0" hangingPunct="0">
              <a:spcBef>
                <a:spcPct val="20000"/>
              </a:spcBef>
              <a:buChar char="–"/>
              <a:defRPr kumimoji="1" sz="2800">
                <a:solidFill>
                  <a:schemeClr val="tx1"/>
                </a:solidFill>
                <a:latin typeface="Times New Roman" pitchFamily="18" charset="0"/>
                <a:ea typeface="ＭＳ Ｐゴシック" pitchFamily="50" charset="-128"/>
              </a:defRPr>
            </a:lvl2pPr>
            <a:lvl3pPr marL="1143000" indent="-228600" eaLnBrk="0" hangingPunct="0">
              <a:spcBef>
                <a:spcPct val="20000"/>
              </a:spcBef>
              <a:buChar char="•"/>
              <a:defRPr kumimoji="1" sz="2400">
                <a:solidFill>
                  <a:schemeClr val="tx1"/>
                </a:solidFill>
                <a:latin typeface="Times New Roman" pitchFamily="18" charset="0"/>
                <a:ea typeface="ＭＳ Ｐゴシック" pitchFamily="50" charset="-128"/>
              </a:defRPr>
            </a:lvl3pPr>
            <a:lvl4pPr marL="1600200" indent="-228600" eaLnBrk="0" hangingPunct="0">
              <a:spcBef>
                <a:spcPct val="20000"/>
              </a:spcBef>
              <a:buChar char="–"/>
              <a:defRPr kumimoji="1" sz="2000">
                <a:solidFill>
                  <a:schemeClr val="tx1"/>
                </a:solidFill>
                <a:latin typeface="Times New Roman" pitchFamily="18" charset="0"/>
                <a:ea typeface="ＭＳ Ｐゴシック" pitchFamily="50" charset="-128"/>
              </a:defRPr>
            </a:lvl4pPr>
            <a:lvl5pPr marL="2057400" indent="-228600" eaLnBrk="0" hangingPunct="0">
              <a:spcBef>
                <a:spcPct val="20000"/>
              </a:spcBef>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latinLnBrk="1" hangingPunct="1">
              <a:spcBef>
                <a:spcPct val="0"/>
              </a:spcBef>
              <a:buFontTx/>
              <a:buNone/>
            </a:pPr>
            <a:r>
              <a:rPr lang="ja-JP" altLang="ja-JP" sz="800" dirty="0" smtClean="0"/>
              <a:t>＜</a:t>
            </a:r>
            <a:r>
              <a:rPr lang="en-US" altLang="ja-JP" sz="800" dirty="0" smtClean="0"/>
              <a:t>988</a:t>
            </a:r>
            <a:r>
              <a:rPr lang="ja-JP" altLang="en-US" sz="800" dirty="0" smtClean="0"/>
              <a:t>－</a:t>
            </a:r>
            <a:r>
              <a:rPr lang="en-US" altLang="ja-JP" sz="800" dirty="0"/>
              <a:t>18</a:t>
            </a:r>
            <a:r>
              <a:rPr lang="ja-JP" altLang="en-US" sz="800" dirty="0" smtClean="0"/>
              <a:t>－</a:t>
            </a:r>
            <a:r>
              <a:rPr lang="en-US" altLang="ja-JP" sz="800" dirty="0"/>
              <a:t>097</a:t>
            </a:r>
            <a:r>
              <a:rPr lang="ja-JP" altLang="ja-JP" sz="800" dirty="0" smtClean="0"/>
              <a:t>＞</a:t>
            </a:r>
            <a:endParaRPr lang="ja-JP" altLang="ja-JP" sz="800" dirty="0"/>
          </a:p>
        </p:txBody>
      </p:sp>
      <p:graphicFrame>
        <p:nvGraphicFramePr>
          <p:cNvPr id="69" name="表 68"/>
          <p:cNvGraphicFramePr>
            <a:graphicFrameLocks noGrp="1"/>
          </p:cNvGraphicFramePr>
          <p:nvPr>
            <p:extLst>
              <p:ext uri="{D42A27DB-BD31-4B8C-83A1-F6EECF244321}">
                <p14:modId xmlns:p14="http://schemas.microsoft.com/office/powerpoint/2010/main" val="32223298"/>
              </p:ext>
            </p:extLst>
          </p:nvPr>
        </p:nvGraphicFramePr>
        <p:xfrm>
          <a:off x="149714" y="7270455"/>
          <a:ext cx="6580696" cy="1559220"/>
        </p:xfrm>
        <a:graphic>
          <a:graphicData uri="http://schemas.openxmlformats.org/drawingml/2006/table">
            <a:tbl>
              <a:tblPr>
                <a:tableStyleId>{5C22544A-7EE6-4342-B048-85BDC9FD1C3A}</a:tableStyleId>
              </a:tblPr>
              <a:tblGrid>
                <a:gridCol w="668993">
                  <a:extLst>
                    <a:ext uri="{9D8B030D-6E8A-4147-A177-3AD203B41FA5}">
                      <a16:colId xmlns="" xmlns:a16="http://schemas.microsoft.com/office/drawing/2014/main" val="20000"/>
                    </a:ext>
                  </a:extLst>
                </a:gridCol>
                <a:gridCol w="3051544">
                  <a:extLst>
                    <a:ext uri="{9D8B030D-6E8A-4147-A177-3AD203B41FA5}">
                      <a16:colId xmlns="" xmlns:a16="http://schemas.microsoft.com/office/drawing/2014/main" val="20001"/>
                    </a:ext>
                  </a:extLst>
                </a:gridCol>
                <a:gridCol w="733647">
                  <a:extLst>
                    <a:ext uri="{9D8B030D-6E8A-4147-A177-3AD203B41FA5}">
                      <a16:colId xmlns="" xmlns:a16="http://schemas.microsoft.com/office/drawing/2014/main" val="20003"/>
                    </a:ext>
                  </a:extLst>
                </a:gridCol>
                <a:gridCol w="2126512">
                  <a:extLst>
                    <a:ext uri="{9D8B030D-6E8A-4147-A177-3AD203B41FA5}">
                      <a16:colId xmlns="" xmlns:a16="http://schemas.microsoft.com/office/drawing/2014/main" val="20004"/>
                    </a:ext>
                  </a:extLst>
                </a:gridCol>
              </a:tblGrid>
              <a:tr h="307137">
                <a:tc>
                  <a:txBody>
                    <a:bodyPr/>
                    <a:lstStyle/>
                    <a:p>
                      <a:pPr algn="ctr">
                        <a:lnSpc>
                          <a:spcPts val="1800"/>
                        </a:lnSpc>
                        <a:spcAft>
                          <a:spcPts val="0"/>
                        </a:spcAft>
                      </a:pPr>
                      <a:r>
                        <a:rPr lang="ja-JP" altLang="en-US" sz="900" dirty="0">
                          <a:effectLst/>
                          <a:latin typeface="Meiryo UI" panose="020B0604030504040204" pitchFamily="50" charset="-128"/>
                          <a:ea typeface="Meiryo UI" panose="020B0604030504040204" pitchFamily="50" charset="-128"/>
                          <a:cs typeface="Meiryo UI" panose="020B0604030504040204" pitchFamily="50" charset="-128"/>
                        </a:rPr>
                        <a:t>ふりがな</a:t>
                      </a:r>
                      <a:endParaRPr lang="ja-JP" sz="9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lnSpc>
                          <a:spcPts val="1400"/>
                        </a:lnSpc>
                        <a:spcAft>
                          <a:spcPts val="0"/>
                        </a:spcAft>
                      </a:pP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ご連絡先</a:t>
                      </a:r>
                      <a:endParaRPr lang="ja-JP" sz="1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just" defTabSz="914400" rtl="0" eaLnBrk="1" fontAlgn="auto" latinLnBrk="0" hangingPunct="1">
                        <a:lnSpc>
                          <a:spcPts val="1400"/>
                        </a:lnSpc>
                        <a:spcBef>
                          <a:spcPts val="0"/>
                        </a:spcBef>
                        <a:spcAft>
                          <a:spcPts val="0"/>
                        </a:spcAft>
                        <a:buClrTx/>
                        <a:buSzTx/>
                        <a:buFontTx/>
                        <a:buNone/>
                        <a:tabLst/>
                        <a:defRPr/>
                      </a:pPr>
                      <a:r>
                        <a:rPr lang="ja-JP" altLang="en-US" sz="8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0"/>
                  </a:ext>
                </a:extLst>
              </a:tr>
              <a:tr h="580665">
                <a:tc>
                  <a:txBody>
                    <a:bodyPr/>
                    <a:lstStyle/>
                    <a:p>
                      <a:pPr algn="ctr">
                        <a:lnSpc>
                          <a:spcPts val="1800"/>
                        </a:lnSpc>
                        <a:spcAft>
                          <a:spcPts val="0"/>
                        </a:spcAft>
                      </a:pPr>
                      <a:r>
                        <a:rPr lang="ja-JP" sz="1100" spc="-300" dirty="0">
                          <a:effectLst/>
                          <a:latin typeface="Meiryo UI" panose="020B0604030504040204" pitchFamily="50" charset="-128"/>
                          <a:ea typeface="Meiryo UI" panose="020B0604030504040204" pitchFamily="50" charset="-128"/>
                          <a:cs typeface="Meiryo UI" panose="020B0604030504040204" pitchFamily="50" charset="-128"/>
                        </a:rPr>
                        <a:t>お　名　前</a:t>
                      </a:r>
                      <a:endParaRPr lang="ja-JP" sz="900" spc="-3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just">
                        <a:lnSpc>
                          <a:spcPts val="1800"/>
                        </a:lnSpc>
                        <a:spcAft>
                          <a:spcPts val="0"/>
                        </a:spcAft>
                      </a:pPr>
                      <a:endParaRPr lang="en-US" sz="800" dirty="0">
                        <a:effectLst/>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just">
                        <a:lnSpc>
                          <a:spcPts val="1800"/>
                        </a:lnSpc>
                        <a:spcAft>
                          <a:spcPts val="0"/>
                        </a:spcAft>
                      </a:pPr>
                      <a:endParaRPr lang="en-US" sz="800" dirty="0">
                        <a:effectLst/>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1"/>
                  </a:ext>
                </a:extLst>
              </a:tr>
              <a:tr h="671418">
                <a:tc>
                  <a:txBody>
                    <a:bodyPr/>
                    <a:lstStyle/>
                    <a:p>
                      <a:pPr algn="ctr">
                        <a:lnSpc>
                          <a:spcPts val="1800"/>
                        </a:lnSpc>
                        <a:spcAft>
                          <a:spcPts val="0"/>
                        </a:spcAft>
                      </a:pPr>
                      <a:r>
                        <a:rPr lang="ja-JP" altLang="en-US" sz="1100" spc="-300" dirty="0" smtClean="0">
                          <a:effectLst/>
                          <a:latin typeface="Meiryo UI" panose="020B0604030504040204" pitchFamily="50" charset="-128"/>
                          <a:ea typeface="Meiryo UI" panose="020B0604030504040204" pitchFamily="50" charset="-128"/>
                          <a:cs typeface="Meiryo UI" panose="020B0604030504040204" pitchFamily="50" charset="-128"/>
                        </a:rPr>
                        <a:t>ご　勤　務　先</a:t>
                      </a:r>
                      <a:endParaRPr lang="ja-JP" sz="1050" spc="-3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800"/>
                        </a:lnSpc>
                        <a:spcAft>
                          <a:spcPts val="0"/>
                        </a:spcAft>
                      </a:pPr>
                      <a:endParaRPr lang="ja-JP" sz="9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800"/>
                        </a:lnSpc>
                        <a:spcAft>
                          <a:spcPts val="0"/>
                        </a:spcAft>
                      </a:pPr>
                      <a:r>
                        <a:rPr lang="en-US" sz="10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9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ts val="1800"/>
                        </a:lnSpc>
                        <a:spcAft>
                          <a:spcPts val="0"/>
                        </a:spcAft>
                      </a:pPr>
                      <a:r>
                        <a:rPr lang="ja-JP" altLang="en-US" sz="1100" dirty="0">
                          <a:effectLst/>
                          <a:latin typeface="Meiryo UI" panose="020B0604030504040204" pitchFamily="50" charset="-128"/>
                          <a:ea typeface="Meiryo UI" panose="020B0604030504040204" pitchFamily="50" charset="-128"/>
                          <a:cs typeface="Meiryo UI" panose="020B0604030504040204" pitchFamily="50" charset="-128"/>
                        </a:rPr>
                        <a:t>生年月日</a:t>
                      </a:r>
                      <a:endParaRPr lang="en-US" altLang="ja-JP" sz="1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800"/>
                        </a:lnSpc>
                        <a:spcAft>
                          <a:spcPts val="0"/>
                        </a:spcAft>
                      </a:pPr>
                      <a:r>
                        <a:rPr lang="ja-JP" altLang="en-US" sz="1000" dirty="0">
                          <a:effectLst/>
                          <a:latin typeface="Meiryo UI" panose="020B0604030504040204" pitchFamily="50" charset="-128"/>
                          <a:ea typeface="Meiryo UI" panose="020B0604030504040204" pitchFamily="50" charset="-128"/>
                          <a:cs typeface="Meiryo UI" panose="020B0604030504040204" pitchFamily="50" charset="-128"/>
                        </a:rPr>
                        <a:t>Ｓ・Ｈ　　 　　年 　     　月　　　    </a:t>
                      </a:r>
                      <a:r>
                        <a:rPr lang="ja-JP" altLang="en-US" sz="1000" dirty="0" smtClean="0">
                          <a:effectLst/>
                          <a:latin typeface="Meiryo UI" panose="020B0604030504040204" pitchFamily="50" charset="-128"/>
                          <a:ea typeface="Meiryo UI" panose="020B0604030504040204" pitchFamily="50" charset="-128"/>
                          <a:cs typeface="Meiryo UI" panose="020B0604030504040204" pitchFamily="50" charset="-128"/>
                        </a:rPr>
                        <a:t>日西暦</a:t>
                      </a:r>
                      <a:endParaRPr lang="ja-JP" altLang="en-US" sz="1000" dirty="0">
                        <a:effectLst/>
                        <a:latin typeface="Meiryo UI" panose="020B0604030504040204" pitchFamily="50" charset="-128"/>
                        <a:ea typeface="Meiryo UI" panose="020B0604030504040204" pitchFamily="50" charset="-128"/>
                        <a:cs typeface="Meiryo UI" panose="020B0604030504040204" pitchFamily="50" charset="-128"/>
                      </a:endParaRPr>
                    </a:p>
                  </a:txBody>
                  <a:tcPr marL="53435" marR="53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2"/>
                  </a:ext>
                </a:extLst>
              </a:tr>
            </a:tbl>
          </a:graphicData>
        </a:graphic>
      </p:graphicFrame>
      <p:sp>
        <p:nvSpPr>
          <p:cNvPr id="72" name="正方形/長方形 71"/>
          <p:cNvSpPr/>
          <p:nvPr/>
        </p:nvSpPr>
        <p:spPr bwMode="auto">
          <a:xfrm>
            <a:off x="-74427" y="6909549"/>
            <a:ext cx="6943060" cy="256797"/>
          </a:xfrm>
          <a:prstGeom prst="rect">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endParaRPr lang="ja-JP" altLang="en-US" sz="1800" dirty="0">
              <a:solidFill>
                <a:srgbClr val="FFFFFF"/>
              </a:solidFill>
              <a:ea typeface="ＭＳ Ｐゴシック" pitchFamily="50" charset="-128"/>
            </a:endParaRPr>
          </a:p>
        </p:txBody>
      </p:sp>
      <p:sp>
        <p:nvSpPr>
          <p:cNvPr id="73" name="WordArt 86"/>
          <p:cNvSpPr>
            <a:spLocks noChangeArrowheads="1" noChangeShapeType="1" noTextEdit="1"/>
          </p:cNvSpPr>
          <p:nvPr/>
        </p:nvSpPr>
        <p:spPr bwMode="auto">
          <a:xfrm rot="-5037">
            <a:off x="182348" y="6929091"/>
            <a:ext cx="6028101" cy="19931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nchor="b">
            <a:prstTxWarp prst="textPlain">
              <a:avLst>
                <a:gd name="adj" fmla="val 50000"/>
              </a:avLst>
            </a:prstTxWarp>
          </a:bodyPr>
          <a:lstStyle/>
          <a:p>
            <a:pPr algn="ctr"/>
            <a:r>
              <a:rPr lang="ja-JP" altLang="en-US" sz="1400" kern="10" dirty="0">
                <a:solidFill>
                  <a:srgbClr val="FFFFFF"/>
                </a:solidFill>
                <a:latin typeface="HGS創英角ｺﾞｼｯｸUB"/>
                <a:ea typeface="HGS創英角ｺﾞｼｯｸUB"/>
              </a:rPr>
              <a:t>日本生命保険相互会社　池袋</a:t>
            </a:r>
            <a:r>
              <a:rPr lang="ja-JP" altLang="en-US" sz="1400" kern="10" dirty="0" smtClean="0">
                <a:solidFill>
                  <a:srgbClr val="FFFFFF"/>
                </a:solidFill>
                <a:latin typeface="HGS創英角ｺﾞｼｯｸUB"/>
                <a:ea typeface="HGS創英角ｺﾞｼｯｸUB"/>
              </a:rPr>
              <a:t>支社　●●●●営業部</a:t>
            </a:r>
            <a:r>
              <a:rPr lang="ja-JP" altLang="en-US" sz="1400" kern="10" dirty="0">
                <a:solidFill>
                  <a:srgbClr val="FFFFFF"/>
                </a:solidFill>
                <a:latin typeface="HGS創英角ｺﾞｼｯｸUB"/>
                <a:ea typeface="HGS創英角ｺﾞｼｯｸUB"/>
              </a:rPr>
              <a:t>　　</a:t>
            </a:r>
            <a:r>
              <a:rPr lang="ja-JP" altLang="en-US" sz="1400" kern="10" dirty="0" smtClean="0">
                <a:solidFill>
                  <a:srgbClr val="FFFFFF"/>
                </a:solidFill>
                <a:latin typeface="HGS創英角ｺﾞｼｯｸUB"/>
                <a:ea typeface="HGS創英角ｺﾞｼｯｸUB"/>
              </a:rPr>
              <a:t>ＦＡＸ：</a:t>
            </a:r>
            <a:r>
              <a:rPr lang="en-US" altLang="ja-JP" sz="1400" kern="10" dirty="0">
                <a:solidFill>
                  <a:srgbClr val="FFFFFF"/>
                </a:solidFill>
                <a:latin typeface="HGS創英角ｺﾞｼｯｸUB"/>
                <a:ea typeface="HGS創英角ｺﾞｼｯｸUB"/>
              </a:rPr>
              <a:t>03</a:t>
            </a:r>
            <a:r>
              <a:rPr lang="ja-JP" altLang="en-US" sz="1400" kern="10" dirty="0" smtClean="0">
                <a:solidFill>
                  <a:srgbClr val="FFFFFF"/>
                </a:solidFill>
                <a:latin typeface="HGS創英角ｺﾞｼｯｸUB"/>
                <a:ea typeface="HGS創英角ｺﾞｼｯｸUB"/>
              </a:rPr>
              <a:t>－</a:t>
            </a:r>
            <a:r>
              <a:rPr lang="en-US" altLang="ja-JP" sz="1400" kern="10" dirty="0" smtClean="0">
                <a:solidFill>
                  <a:srgbClr val="FFFFFF"/>
                </a:solidFill>
                <a:latin typeface="HGS創英角ｺﾞｼｯｸUB"/>
                <a:ea typeface="HGS創英角ｺﾞｼｯｸUB"/>
              </a:rPr>
              <a:t>39</a:t>
            </a:r>
            <a:r>
              <a:rPr lang="ja-JP" altLang="en-US" sz="1400" kern="10" dirty="0" smtClean="0">
                <a:solidFill>
                  <a:srgbClr val="FFFFFF"/>
                </a:solidFill>
                <a:latin typeface="HGS創英角ｺﾞｼｯｸUB"/>
                <a:ea typeface="HGS創英角ｺﾞｼｯｸUB"/>
              </a:rPr>
              <a:t>●●－●●●●</a:t>
            </a:r>
            <a:endParaRPr lang="ja-JP" altLang="en-US" sz="1400" kern="10" dirty="0">
              <a:solidFill>
                <a:srgbClr val="FFFFFF"/>
              </a:solidFill>
              <a:latin typeface="HGS創英角ｺﾞｼｯｸUB"/>
              <a:ea typeface="HGS創英角ｺﾞｼｯｸUB"/>
            </a:endParaRPr>
          </a:p>
        </p:txBody>
      </p:sp>
      <p:sp>
        <p:nvSpPr>
          <p:cNvPr id="4" name="正方形/長方形 3"/>
          <p:cNvSpPr/>
          <p:nvPr/>
        </p:nvSpPr>
        <p:spPr>
          <a:xfrm>
            <a:off x="3004730" y="4240332"/>
            <a:ext cx="3712204" cy="523220"/>
          </a:xfrm>
          <a:prstGeom prst="rect">
            <a:avLst/>
          </a:prstGeom>
        </p:spPr>
        <p:txBody>
          <a:bodyPr wrap="square">
            <a:spAutoFit/>
          </a:bodyPr>
          <a:lstStyle/>
          <a:p>
            <a:pPr lvl="0">
              <a:defRPr/>
            </a:pPr>
            <a:r>
              <a:rPr lang="ja-JP" altLang="en-US" sz="2800" b="0" dirty="0" smtClean="0">
                <a:solidFill>
                  <a:srgbClr val="000000"/>
                </a:solidFill>
                <a:latin typeface="HGP創英角ｺﾞｼｯｸUB" panose="020B0900000000000000" pitchFamily="50" charset="-128"/>
                <a:ea typeface="HGP創英角ｺﾞｼｯｸUB" panose="020B0900000000000000" pitchFamily="50" charset="-128"/>
              </a:rPr>
              <a:t>小岩　和男</a:t>
            </a:r>
            <a:r>
              <a:rPr lang="zh-CN" altLang="en-US" sz="2800" b="0" dirty="0" smtClean="0">
                <a:solidFill>
                  <a:srgbClr val="000000"/>
                </a:solidFill>
                <a:latin typeface="HGP創英角ｺﾞｼｯｸUB" panose="020B0900000000000000" pitchFamily="50" charset="-128"/>
                <a:ea typeface="HGP創英角ｺﾞｼｯｸUB" panose="020B0900000000000000" pitchFamily="50" charset="-128"/>
              </a:rPr>
              <a:t> </a:t>
            </a:r>
            <a:r>
              <a:rPr lang="zh-CN" altLang="en-US" sz="1800" b="0" dirty="0" smtClean="0">
                <a:solidFill>
                  <a:srgbClr val="000000"/>
                </a:solidFill>
                <a:latin typeface="HGP創英角ｺﾞｼｯｸUB" panose="020B0900000000000000" pitchFamily="50" charset="-128"/>
                <a:ea typeface="HGP創英角ｺﾞｼｯｸUB" panose="020B0900000000000000" pitchFamily="50" charset="-128"/>
              </a:rPr>
              <a:t>氏</a:t>
            </a:r>
            <a:r>
              <a:rPr lang="en-US" altLang="zh-CN" sz="1200" b="0" dirty="0" smtClean="0">
                <a:solidFill>
                  <a:srgbClr val="000000"/>
                </a:solidFill>
                <a:latin typeface="HGP創英角ｺﾞｼｯｸUB" panose="020B0900000000000000" pitchFamily="50" charset="-128"/>
                <a:ea typeface="HGP創英角ｺﾞｼｯｸUB" panose="020B0900000000000000" pitchFamily="50" charset="-128"/>
              </a:rPr>
              <a:t>【</a:t>
            </a:r>
            <a:r>
              <a:rPr lang="ja-JP" altLang="en-US" sz="1200" b="0" dirty="0" smtClean="0">
                <a:latin typeface="HGP創英角ｺﾞｼｯｸUB" panose="020B0900000000000000" pitchFamily="50" charset="-128"/>
                <a:ea typeface="HGP創英角ｺﾞｼｯｸUB" panose="020B0900000000000000" pitchFamily="50" charset="-128"/>
              </a:rPr>
              <a:t>特定</a:t>
            </a:r>
            <a:r>
              <a:rPr lang="ja-JP" altLang="en-US" sz="1200" b="0" dirty="0" smtClean="0">
                <a:solidFill>
                  <a:srgbClr val="000000"/>
                </a:solidFill>
                <a:latin typeface="HGP創英角ｺﾞｼｯｸUB" panose="020B0900000000000000" pitchFamily="50" charset="-128"/>
                <a:ea typeface="HGP創英角ｺﾞｼｯｸUB" panose="020B0900000000000000" pitchFamily="50" charset="-128"/>
              </a:rPr>
              <a:t>社会保険労務</a:t>
            </a:r>
            <a:r>
              <a:rPr lang="zh-CN" altLang="en-US" sz="1200" b="0" dirty="0" smtClean="0">
                <a:solidFill>
                  <a:srgbClr val="000000"/>
                </a:solidFill>
                <a:latin typeface="HGP創英角ｺﾞｼｯｸUB" panose="020B0900000000000000" pitchFamily="50" charset="-128"/>
                <a:ea typeface="HGP創英角ｺﾞｼｯｸUB" panose="020B0900000000000000" pitchFamily="50" charset="-128"/>
              </a:rPr>
              <a:t>士</a:t>
            </a:r>
            <a:r>
              <a:rPr lang="en-US" altLang="zh-CN" sz="1200" b="0" dirty="0">
                <a:solidFill>
                  <a:srgbClr val="000000"/>
                </a:solidFill>
                <a:latin typeface="HGP創英角ｺﾞｼｯｸUB" panose="020B0900000000000000" pitchFamily="50" charset="-128"/>
                <a:ea typeface="HGP創英角ｺﾞｼｯｸUB" panose="020B0900000000000000" pitchFamily="50" charset="-128"/>
              </a:rPr>
              <a:t>】</a:t>
            </a:r>
            <a:endParaRPr lang="en-US" altLang="zh-CN" sz="2000" b="0" dirty="0">
              <a:solidFill>
                <a:srgbClr val="000000"/>
              </a:solidFill>
              <a:latin typeface="HGP創英角ｺﾞｼｯｸUB" panose="020B0900000000000000" pitchFamily="50" charset="-128"/>
              <a:ea typeface="HGP創英角ｺﾞｼｯｸUB" panose="020B0900000000000000" pitchFamily="50" charset="-128"/>
            </a:endParaRPr>
          </a:p>
        </p:txBody>
      </p:sp>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6774" y="461031"/>
            <a:ext cx="667595" cy="676653"/>
          </a:xfrm>
          <a:prstGeom prst="rect">
            <a:avLst/>
          </a:prstGeom>
        </p:spPr>
      </p:pic>
      <p:pic>
        <p:nvPicPr>
          <p:cNvPr id="34" name="Picture 55"/>
          <p:cNvPicPr>
            <a:picLocks noChangeAspect="1" noChangeArrowheads="1"/>
          </p:cNvPicPr>
          <p:nvPr/>
        </p:nvPicPr>
        <p:blipFill>
          <a:blip r:embed="rId5" cstate="print">
            <a:extLst>
              <a:ext uri="{28A0092B-C50C-407E-A947-70E740481C1C}">
                <a14:useLocalDpi xmlns:a14="http://schemas.microsoft.com/office/drawing/2010/main" val="0"/>
              </a:ext>
            </a:extLst>
          </a:blip>
          <a:srcRect l="44130" t="43027" r="16930" b="10001"/>
          <a:stretch>
            <a:fillRect/>
          </a:stretch>
        </p:blipFill>
        <p:spPr bwMode="auto">
          <a:xfrm>
            <a:off x="4614383" y="2438400"/>
            <a:ext cx="2034067" cy="1790699"/>
          </a:xfrm>
          <a:prstGeom prst="rect">
            <a:avLst/>
          </a:prstGeom>
          <a:noFill/>
          <a:ln w="19050" algn="ctr">
            <a:solidFill>
              <a:srgbClr val="FFC000"/>
            </a:solidFill>
            <a:miter lim="800000"/>
            <a:headEnd/>
            <a:tailEnd/>
          </a:ln>
          <a:extLst>
            <a:ext uri="{909E8E84-426E-40DD-AFC4-6F175D3DCCD1}">
              <a14:hiddenFill xmlns:a14="http://schemas.microsoft.com/office/drawing/2010/main">
                <a:solidFill>
                  <a:srgbClr val="C0C0C0"/>
                </a:solidFill>
              </a14:hiddenFill>
            </a:ext>
          </a:extLst>
        </p:spPr>
      </p:pic>
      <p:sp>
        <p:nvSpPr>
          <p:cNvPr id="35" name="テキスト ボックス 1"/>
          <p:cNvSpPr txBox="1">
            <a:spLocks noChangeArrowheads="1"/>
          </p:cNvSpPr>
          <p:nvPr/>
        </p:nvSpPr>
        <p:spPr bwMode="auto">
          <a:xfrm>
            <a:off x="4600575" y="3984625"/>
            <a:ext cx="2047875" cy="246221"/>
          </a:xfrm>
          <a:prstGeom prst="rect">
            <a:avLst/>
          </a:prstGeom>
          <a:solidFill>
            <a:srgbClr val="FFC000"/>
          </a:solidFill>
          <a:ln w="25400">
            <a:noFill/>
            <a:miter lim="800000"/>
            <a:headEnd/>
            <a:tailEnd/>
          </a:ln>
        </p:spPr>
        <p:txBody>
          <a:bodyPr wrap="square">
            <a:spAutoFit/>
          </a:bodyPr>
          <a:lstStyle>
            <a:lvl1pPr algn="l" eaLnBrk="0" hangingPunct="0">
              <a:spcBef>
                <a:spcPct val="20000"/>
              </a:spcBef>
              <a:buChar char="•"/>
              <a:defRPr kumimoji="1" sz="3000">
                <a:solidFill>
                  <a:schemeClr val="tx1"/>
                </a:solidFill>
                <a:latin typeface="Times New Roman" pitchFamily="18" charset="0"/>
                <a:ea typeface="ＭＳ Ｐゴシック" pitchFamily="50" charset="-128"/>
              </a:defRPr>
            </a:lvl1pPr>
            <a:lvl2pPr marL="742950" indent="-285750" algn="l" eaLnBrk="0" hangingPunct="0">
              <a:spcBef>
                <a:spcPct val="20000"/>
              </a:spcBef>
              <a:buChar char="–"/>
              <a:defRPr kumimoji="1" sz="2600">
                <a:solidFill>
                  <a:schemeClr val="tx1"/>
                </a:solidFill>
                <a:latin typeface="Times New Roman" pitchFamily="18" charset="0"/>
                <a:ea typeface="ＭＳ Ｐゴシック" pitchFamily="50" charset="-128"/>
              </a:defRPr>
            </a:lvl2pPr>
            <a:lvl3pPr marL="1143000" indent="-228600" algn="l" eaLnBrk="0" hangingPunct="0">
              <a:spcBef>
                <a:spcPct val="20000"/>
              </a:spcBef>
              <a:buChar char="•"/>
              <a:defRPr kumimoji="1" sz="2200">
                <a:solidFill>
                  <a:schemeClr val="tx1"/>
                </a:solidFill>
                <a:latin typeface="Times New Roman" pitchFamily="18" charset="0"/>
                <a:ea typeface="ＭＳ Ｐゴシック" pitchFamily="50" charset="-128"/>
              </a:defRPr>
            </a:lvl3pPr>
            <a:lvl4pPr marL="1600200" indent="-228600" algn="l" eaLnBrk="0" hangingPunct="0">
              <a:spcBef>
                <a:spcPct val="20000"/>
              </a:spcBef>
              <a:buChar char="–"/>
              <a:defRPr kumimoji="1" sz="1900">
                <a:solidFill>
                  <a:schemeClr val="tx1"/>
                </a:solidFill>
                <a:latin typeface="Times New Roman" pitchFamily="18" charset="0"/>
                <a:ea typeface="ＭＳ Ｐゴシック" pitchFamily="50" charset="-128"/>
              </a:defRPr>
            </a:lvl4pPr>
            <a:lvl5pPr marL="2057400" indent="-228600" algn="l" eaLnBrk="0" hangingPunct="0">
              <a:spcBef>
                <a:spcPct val="20000"/>
              </a:spcBef>
              <a:buChar char="»"/>
              <a:defRPr kumimoji="1" sz="19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19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19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19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1900">
                <a:solidFill>
                  <a:schemeClr val="tx1"/>
                </a:solidFill>
                <a:latin typeface="Times New Roman" pitchFamily="18" charset="0"/>
                <a:ea typeface="ＭＳ Ｐゴシック" pitchFamily="50" charset="-128"/>
              </a:defRPr>
            </a:lvl9pPr>
          </a:lstStyle>
          <a:p>
            <a:pPr algn="ctr" eaLnBrk="1" hangingPunct="1">
              <a:spcBef>
                <a:spcPct val="0"/>
              </a:spcBef>
              <a:buFontTx/>
              <a:buNone/>
            </a:pPr>
            <a:r>
              <a:rPr lang="ja-JP" altLang="en-US" sz="10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池袋</a:t>
            </a:r>
            <a:r>
              <a:rPr lang="ja-JP" altLang="en-US" sz="10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東口３５番出口・徒歩</a:t>
            </a:r>
            <a:r>
              <a:rPr lang="ja-JP" altLang="en-US" sz="10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５分</a:t>
            </a:r>
          </a:p>
        </p:txBody>
      </p:sp>
      <p:pic>
        <p:nvPicPr>
          <p:cNvPr id="1026"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88498" t="36798" r="3224" b="46068"/>
          <a:stretch/>
        </p:blipFill>
        <p:spPr bwMode="auto">
          <a:xfrm>
            <a:off x="5480208" y="4923473"/>
            <a:ext cx="1183958" cy="1278255"/>
          </a:xfrm>
          <a:prstGeom prst="rect">
            <a:avLst/>
          </a:prstGeom>
          <a:noFill/>
          <a:ln>
            <a:noFill/>
          </a:ln>
          <a:effectLst>
            <a:softEdge rad="254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8652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EADAD812D5DBB4D8BF6D7E840BAFAAC" ma:contentTypeVersion="2" ma:contentTypeDescription="新しいドキュメントを作成します。" ma:contentTypeScope="" ma:versionID="5a3b9b2db555b49f1766f44461059075">
  <xsd:schema xmlns:xsd="http://www.w3.org/2001/XMLSchema" xmlns:xs="http://www.w3.org/2001/XMLSchema" xmlns:p="http://schemas.microsoft.com/office/2006/metadata/properties" xmlns:ns2="361716a9-fda1-400c-88bc-6011cac684d4" targetNamespace="http://schemas.microsoft.com/office/2006/metadata/properties" ma:root="true" ma:fieldsID="4028d60d2cc6d6fc64142146b3ae6515" ns2:_="">
    <xsd:import namespace="361716a9-fda1-400c-88bc-6011cac684d4"/>
    <xsd:element name="properties">
      <xsd:complexType>
        <xsd:sequence>
          <xsd:element name="documentManagement">
            <xsd:complexType>
              <xsd:all>
                <xsd:element ref="ns2:WfAttribute" minOccurs="0"/>
                <xsd:element ref="ns2:WfOwn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716a9-fda1-400c-88bc-6011cac684d4" elementFormDefault="qualified">
    <xsd:import namespace="http://schemas.microsoft.com/office/2006/documentManagement/types"/>
    <xsd:import namespace="http://schemas.microsoft.com/office/infopath/2007/PartnerControls"/>
    <xsd:element name="WfAttribute" ma:index="8" nillable="true" ma:displayName="WfAttribute" ma:internalName="WfAttribute">
      <xsd:simpleType>
        <xsd:restriction base="dms:Note">
          <xsd:maxLength value="255"/>
        </xsd:restriction>
      </xsd:simpleType>
    </xsd:element>
    <xsd:element name="WfOwner" ma:index="9" nillable="true" ma:displayName="WfOwner" ma:internalName="WfOwn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WfAttribute xmlns="361716a9-fda1-400c-88bc-6011cac684d4">s4Z36+2Dlyitf7L8Ae/kOzN0uEPQqHXt1qllAH3egD0N/O+6aHnANqECVH/Z6C4Paxa65I1CvYISueLD/XAPFg==</WfAttribute>
    <WfOwner xmlns="361716a9-fda1-400c-88bc-6011cac684d4" xsi:nil="true"/>
  </documentManagement>
</p:properties>
</file>

<file path=customXml/itemProps1.xml><?xml version="1.0" encoding="utf-8"?>
<ds:datastoreItem xmlns:ds="http://schemas.openxmlformats.org/officeDocument/2006/customXml" ds:itemID="{C8AD19D9-5736-466A-8CAA-1543BDB749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1716a9-fda1-400c-88bc-6011cac684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D51FDA-3D72-4C14-B0AA-17F7364DDA66}">
  <ds:schemaRefs>
    <ds:schemaRef ds:uri="http://schemas.microsoft.com/sharepoint/v3/contenttype/forms"/>
  </ds:schemaRefs>
</ds:datastoreItem>
</file>

<file path=customXml/itemProps3.xml><?xml version="1.0" encoding="utf-8"?>
<ds:datastoreItem xmlns:ds="http://schemas.openxmlformats.org/officeDocument/2006/customXml" ds:itemID="{B03EA267-3D6A-4188-8657-DFEE63F61F61}">
  <ds:schemaRefs>
    <ds:schemaRef ds:uri="http://purl.org/dc/elements/1.1/"/>
    <ds:schemaRef ds:uri="http://purl.org/dc/dcmitype/"/>
    <ds:schemaRef ds:uri="http://www.w3.org/XML/1998/namespace"/>
    <ds:schemaRef ds:uri="361716a9-fda1-400c-88bc-6011cac684d4"/>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4552</TotalTime>
  <Words>269</Words>
  <Application>Microsoft Office PowerPoint</Application>
  <PresentationFormat>A4 210 x 297 mm</PresentationFormat>
  <Paragraphs>43</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1_標準デザイン</vt:lpstr>
      <vt:lpstr>PowerPoint プレゼンテーション</vt:lpstr>
    </vt:vector>
  </TitlesOfParts>
  <Company>日本生命保険相互会社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日本生命保険相互会社</dc:creator>
  <cp:lastModifiedBy>FJ-USER</cp:lastModifiedBy>
  <cp:revision>344</cp:revision>
  <cp:lastPrinted>2018-07-20T10:03:47Z</cp:lastPrinted>
  <dcterms:created xsi:type="dcterms:W3CDTF">2007-08-16T08:49:07Z</dcterms:created>
  <dcterms:modified xsi:type="dcterms:W3CDTF">2018-09-26T03:41:59Z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0x010100DEADAD812D5DBB4D8BF6D7E840BAFAAC</vt:lpwstr>
  </property>
</Properties>
</file>